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66" r:id="rId3"/>
    <p:sldId id="278" r:id="rId4"/>
    <p:sldId id="269" r:id="rId5"/>
    <p:sldId id="258" r:id="rId6"/>
    <p:sldId id="267" r:id="rId7"/>
    <p:sldId id="268" r:id="rId8"/>
    <p:sldId id="271" r:id="rId9"/>
    <p:sldId id="270" r:id="rId10"/>
    <p:sldId id="272" r:id="rId11"/>
    <p:sldId id="261" r:id="rId12"/>
    <p:sldId id="260" r:id="rId13"/>
    <p:sldId id="262" r:id="rId14"/>
    <p:sldId id="27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66503" autoAdjust="0"/>
  </p:normalViewPr>
  <p:slideViewPr>
    <p:cSldViewPr snapToGrid="0" snapToObjects="1">
      <p:cViewPr varScale="1">
        <p:scale>
          <a:sx n="46" d="100"/>
          <a:sy n="46" d="100"/>
        </p:scale>
        <p:origin x="60" y="3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3" d="100"/>
          <a:sy n="83" d="100"/>
        </p:scale>
        <p:origin x="3808"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tiff>
</file>

<file path=ppt/media/image6.png>
</file>

<file path=ppt/media/image7.pn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DBBA33-A107-794E-8900-5D66A09E90E9}" type="datetimeFigureOut">
              <a:rPr lang="en-US" smtClean="0"/>
              <a:t>8/25/2021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403347-4F79-A341-9181-2243A86EA0D9}" type="slidenum">
              <a:rPr lang="en-US" smtClean="0"/>
              <a:t>‹#›</a:t>
            </a:fld>
            <a:endParaRPr lang="en-US"/>
          </a:p>
        </p:txBody>
      </p:sp>
    </p:spTree>
    <p:extLst>
      <p:ext uri="{BB962C8B-B14F-4D97-AF65-F5344CB8AC3E}">
        <p14:creationId xmlns:p14="http://schemas.microsoft.com/office/powerpoint/2010/main" val="3836474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403347-4F79-A341-9181-2243A86EA0D9}" type="slidenum">
              <a:rPr lang="en-US" smtClean="0"/>
              <a:t>1</a:t>
            </a:fld>
            <a:endParaRPr lang="en-US"/>
          </a:p>
        </p:txBody>
      </p:sp>
    </p:spTree>
    <p:extLst>
      <p:ext uri="{BB962C8B-B14F-4D97-AF65-F5344CB8AC3E}">
        <p14:creationId xmlns:p14="http://schemas.microsoft.com/office/powerpoint/2010/main" val="39809034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a:p>
            <a:pPr rtl="0"/>
            <a:endParaRPr lang="en-US" dirty="0"/>
          </a:p>
        </p:txBody>
      </p:sp>
      <p:sp>
        <p:nvSpPr>
          <p:cNvPr id="4" name="Slide Number Placeholder 3"/>
          <p:cNvSpPr>
            <a:spLocks noGrp="1"/>
          </p:cNvSpPr>
          <p:nvPr>
            <p:ph type="sldNum" sz="quarter" idx="5"/>
          </p:nvPr>
        </p:nvSpPr>
        <p:spPr/>
        <p:txBody>
          <a:bodyPr/>
          <a:lstStyle/>
          <a:p>
            <a:fld id="{63403347-4F79-A341-9181-2243A86EA0D9}" type="slidenum">
              <a:rPr lang="en-US" smtClean="0"/>
              <a:t>10</a:t>
            </a:fld>
            <a:endParaRPr lang="en-US"/>
          </a:p>
        </p:txBody>
      </p:sp>
    </p:spTree>
    <p:extLst>
      <p:ext uri="{BB962C8B-B14F-4D97-AF65-F5344CB8AC3E}">
        <p14:creationId xmlns:p14="http://schemas.microsoft.com/office/powerpoint/2010/main" val="41987349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5"/>
          </p:nvPr>
        </p:nvSpPr>
        <p:spPr/>
        <p:txBody>
          <a:bodyPr/>
          <a:lstStyle/>
          <a:p>
            <a:fld id="{63403347-4F79-A341-9181-2243A86EA0D9}" type="slidenum">
              <a:rPr lang="en-US" smtClean="0"/>
              <a:t>11</a:t>
            </a:fld>
            <a:endParaRPr lang="en-US"/>
          </a:p>
        </p:txBody>
      </p:sp>
    </p:spTree>
    <p:extLst>
      <p:ext uri="{BB962C8B-B14F-4D97-AF65-F5344CB8AC3E}">
        <p14:creationId xmlns:p14="http://schemas.microsoft.com/office/powerpoint/2010/main" val="10348502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we present the analysis of variance for each spatial behavior.</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We follow the classical twin model and decompose the variances in spatial measures into three components: Heritability, shared environmental effects and the non-shared environment effects. Heritability refers to the variance attributable to the additive effects of individual genes; Shared environmental effects refers to the variance attributable to environmental influences shared by twins raised in the same family; the non-shared environmental effect is the variance attributable to environment influences unique to the individual. </a:t>
            </a:r>
          </a:p>
          <a:p>
            <a:endParaRPr lang="en-US" sz="120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main finding is is that three of the four phenotypes show substantial increases in heritability, although no sense of error or confidence intervals here. The increase happens around age 16-18, just as we would expect as adolescents become freer to go </a:t>
            </a:r>
            <a:r>
              <a:rPr lang="en-US" sz="1200" b="0" i="0" u="sng" kern="1200" dirty="0">
                <a:solidFill>
                  <a:schemeClr val="tx1"/>
                </a:solidFill>
                <a:effectLst/>
                <a:latin typeface="+mn-lt"/>
                <a:ea typeface="+mn-ea"/>
                <a:cs typeface="+mn-cs"/>
              </a:rPr>
              <a:t>where they want; </a:t>
            </a:r>
            <a:r>
              <a:rPr lang="en-US" sz="1200" b="0" i="0" kern="1200" dirty="0">
                <a:solidFill>
                  <a:schemeClr val="tx1"/>
                </a:solidFill>
                <a:effectLst/>
                <a:latin typeface="+mn-lt"/>
                <a:ea typeface="+mn-ea"/>
                <a:cs typeface="+mn-cs"/>
              </a:rPr>
              <a:t>when they want. </a:t>
            </a:r>
          </a:p>
          <a:p>
            <a:endParaRPr lang="en-US" sz="1200" b="0" i="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3403347-4F79-A341-9181-2243A86EA0D9}" type="slidenum">
              <a:rPr lang="en-US" smtClean="0"/>
              <a:t>12</a:t>
            </a:fld>
            <a:endParaRPr lang="en-US"/>
          </a:p>
        </p:txBody>
      </p:sp>
    </p:spTree>
    <p:extLst>
      <p:ext uri="{BB962C8B-B14F-4D97-AF65-F5344CB8AC3E}">
        <p14:creationId xmlns:p14="http://schemas.microsoft.com/office/powerpoint/2010/main" val="3350469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3403347-4F79-A341-9181-2243A86EA0D9}" type="slidenum">
              <a:rPr lang="en-US" smtClean="0"/>
              <a:t>13</a:t>
            </a:fld>
            <a:endParaRPr lang="en-US"/>
          </a:p>
        </p:txBody>
      </p:sp>
    </p:spTree>
    <p:extLst>
      <p:ext uri="{BB962C8B-B14F-4D97-AF65-F5344CB8AC3E}">
        <p14:creationId xmlns:p14="http://schemas.microsoft.com/office/powerpoint/2010/main" val="23314230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7C6F58-DB72-E040-9E7A-539CEF7A724D}" type="slidenum">
              <a:rPr lang="en-US" smtClean="0"/>
              <a:t>14</a:t>
            </a:fld>
            <a:endParaRPr lang="en-US"/>
          </a:p>
        </p:txBody>
      </p:sp>
    </p:spTree>
    <p:extLst>
      <p:ext uri="{BB962C8B-B14F-4D97-AF65-F5344CB8AC3E}">
        <p14:creationId xmlns:p14="http://schemas.microsoft.com/office/powerpoint/2010/main" val="344828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3403347-4F79-A341-9181-2243A86EA0D9}" type="slidenum">
              <a:rPr lang="en-US" smtClean="0"/>
              <a:t>2</a:t>
            </a:fld>
            <a:endParaRPr lang="en-US"/>
          </a:p>
        </p:txBody>
      </p:sp>
    </p:spTree>
    <p:extLst>
      <p:ext uri="{BB962C8B-B14F-4D97-AF65-F5344CB8AC3E}">
        <p14:creationId xmlns:p14="http://schemas.microsoft.com/office/powerpoint/2010/main" val="1705673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3403347-4F79-A341-9181-2243A86EA0D9}" type="slidenum">
              <a:rPr lang="en-US" smtClean="0"/>
              <a:t>3</a:t>
            </a:fld>
            <a:endParaRPr lang="en-US"/>
          </a:p>
        </p:txBody>
      </p:sp>
    </p:spTree>
    <p:extLst>
      <p:ext uri="{BB962C8B-B14F-4D97-AF65-F5344CB8AC3E}">
        <p14:creationId xmlns:p14="http://schemas.microsoft.com/office/powerpoint/2010/main" val="519041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dirty="0"/>
          </a:p>
        </p:txBody>
      </p:sp>
      <p:sp>
        <p:nvSpPr>
          <p:cNvPr id="4" name="Slide Number Placeholder 3"/>
          <p:cNvSpPr>
            <a:spLocks noGrp="1"/>
          </p:cNvSpPr>
          <p:nvPr>
            <p:ph type="sldNum" sz="quarter" idx="5"/>
          </p:nvPr>
        </p:nvSpPr>
        <p:spPr/>
        <p:txBody>
          <a:bodyPr/>
          <a:lstStyle/>
          <a:p>
            <a:fld id="{63403347-4F79-A341-9181-2243A86EA0D9}" type="slidenum">
              <a:rPr lang="en-US" smtClean="0"/>
              <a:t>4</a:t>
            </a:fld>
            <a:endParaRPr lang="en-US"/>
          </a:p>
        </p:txBody>
      </p:sp>
    </p:spTree>
    <p:extLst>
      <p:ext uri="{BB962C8B-B14F-4D97-AF65-F5344CB8AC3E}">
        <p14:creationId xmlns:p14="http://schemas.microsoft.com/office/powerpoint/2010/main" val="1869010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403347-4F79-A341-9181-2243A86EA0D9}" type="slidenum">
              <a:rPr lang="en-US" smtClean="0"/>
              <a:t>5</a:t>
            </a:fld>
            <a:endParaRPr lang="en-US"/>
          </a:p>
        </p:txBody>
      </p:sp>
    </p:spTree>
    <p:extLst>
      <p:ext uri="{BB962C8B-B14F-4D97-AF65-F5344CB8AC3E}">
        <p14:creationId xmlns:p14="http://schemas.microsoft.com/office/powerpoint/2010/main" val="33228754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dirty="0"/>
          </a:p>
        </p:txBody>
      </p:sp>
      <p:sp>
        <p:nvSpPr>
          <p:cNvPr id="4" name="Slide Number Placeholder 3"/>
          <p:cNvSpPr>
            <a:spLocks noGrp="1"/>
          </p:cNvSpPr>
          <p:nvPr>
            <p:ph type="sldNum" sz="quarter" idx="5"/>
          </p:nvPr>
        </p:nvSpPr>
        <p:spPr/>
        <p:txBody>
          <a:bodyPr/>
          <a:lstStyle/>
          <a:p>
            <a:fld id="{63403347-4F79-A341-9181-2243A86EA0D9}" type="slidenum">
              <a:rPr lang="en-US" smtClean="0"/>
              <a:t>6</a:t>
            </a:fld>
            <a:endParaRPr lang="en-US"/>
          </a:p>
        </p:txBody>
      </p:sp>
    </p:spTree>
    <p:extLst>
      <p:ext uri="{BB962C8B-B14F-4D97-AF65-F5344CB8AC3E}">
        <p14:creationId xmlns:p14="http://schemas.microsoft.com/office/powerpoint/2010/main" val="4016398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Then we extracted stay points (</a:t>
                </a:r>
                <a:r>
                  <a:rPr lang="en-US" sz="1200" b="1" i="0" kern="1200">
                    <a:solidFill>
                      <a:schemeClr val="tx1"/>
                    </a:solidFill>
                    <a:effectLst/>
                    <a:latin typeface="+mn-lt"/>
                    <a:ea typeface="+mn-ea"/>
                    <a:cs typeface="+mn-cs"/>
                  </a:rPr>
                  <a:t>𝑪=</a:t>
                </a:r>
                <a:r>
                  <a:rPr lang="en-US" sz="1200" kern="1200" dirty="0">
                    <a:solidFill>
                      <a:schemeClr val="tx1"/>
                    </a:solidFill>
                    <a:effectLst/>
                    <a:latin typeface="+mn-lt"/>
                    <a:ea typeface="+mn-ea"/>
                    <a:cs typeface="+mn-cs"/>
                  </a:rPr>
                  <a:t> 604,261)  from the points collected using an algorithm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that recognized when an individual stayed within 200m for at least 30 minutes1, representing a location where an individual stays for a period of time carrying out meaningful human activities (Zheng, Ma, </a:t>
                </a:r>
                <a:r>
                  <a:rPr lang="en-US" sz="1200" kern="1200" dirty="0" err="1">
                    <a:solidFill>
                      <a:schemeClr val="tx1"/>
                    </a:solidFill>
                    <a:effectLst/>
                    <a:latin typeface="+mn-lt"/>
                    <a:ea typeface="+mn-ea"/>
                    <a:cs typeface="+mn-cs"/>
                  </a:rPr>
                  <a:t>Xie</a:t>
                </a:r>
                <a:r>
                  <a:rPr lang="en-US" sz="1200" kern="1200" dirty="0">
                    <a:solidFill>
                      <a:schemeClr val="tx1"/>
                    </a:solidFill>
                    <a:effectLst/>
                    <a:latin typeface="+mn-lt"/>
                    <a:ea typeface="+mn-ea"/>
                    <a:cs typeface="+mn-cs"/>
                  </a:rPr>
                  <a:t>, &amp; Ma, 2011).  </a:t>
                </a:r>
              </a:p>
            </p:txBody>
          </p:sp>
        </mc:Fallback>
      </mc:AlternateContent>
      <p:sp>
        <p:nvSpPr>
          <p:cNvPr id="4" name="Slide Number Placeholder 3"/>
          <p:cNvSpPr>
            <a:spLocks noGrp="1"/>
          </p:cNvSpPr>
          <p:nvPr>
            <p:ph type="sldNum" sz="quarter" idx="5"/>
          </p:nvPr>
        </p:nvSpPr>
        <p:spPr/>
        <p:txBody>
          <a:bodyPr/>
          <a:lstStyle/>
          <a:p>
            <a:fld id="{63403347-4F79-A341-9181-2243A86EA0D9}" type="slidenum">
              <a:rPr lang="en-US" smtClean="0"/>
              <a:t>7</a:t>
            </a:fld>
            <a:endParaRPr lang="en-US"/>
          </a:p>
        </p:txBody>
      </p:sp>
    </p:spTree>
    <p:extLst>
      <p:ext uri="{BB962C8B-B14F-4D97-AF65-F5344CB8AC3E}">
        <p14:creationId xmlns:p14="http://schemas.microsoft.com/office/powerpoint/2010/main" val="429726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dirty="0"/>
              </a:p>
            </p:txBody>
          </p:sp>
        </mc:Choice>
        <mc:Fallback xmlns="">
          <p:sp>
            <p:nvSpPr>
              <p:cNvPr id="3" name="Notes Placeholder 2"/>
              <p:cNvSpPr>
                <a:spLocks noGrp="1"/>
              </p:cNvSpPr>
              <p:nvPr>
                <p:ph type="body" idx="1"/>
              </p:nvPr>
            </p:nvSpPr>
            <p:spPr/>
            <p:txBody>
              <a:bodyPr/>
              <a:lstStyle/>
              <a:p>
                <a:r>
                  <a:rPr lang="en-US" dirty="0"/>
                  <a:t>the number of different places visited (K) is represented as the sequence of daily places visited by that user. </a:t>
                </a:r>
              </a:p>
              <a:p>
                <a:r>
                  <a:rPr lang="en-US" dirty="0"/>
                  <a:t>The distance traveled (D) is represented by the sequence of the daily distance travelled for each participant. </a:t>
                </a:r>
              </a:p>
              <a:p>
                <a:r>
                  <a:rPr lang="en-US" dirty="0"/>
                  <a:t>We extracted the daily entropy of movement (e), which measures how diverse the movement patterns are using: </a:t>
                </a:r>
                <a:r>
                  <a:rPr lang="en-US" i="0">
                    <a:latin typeface="Cambria Math" panose="02040503050406030204" pitchFamily="18" charset="0"/>
                  </a:rPr>
                  <a:t>𝑒=−∑_(𝑖=1)^𝑛▒〖𝑝_𝑖 𝑙𝑜𝑔2(𝑝_𝑖 ) 〗, 𝑒∈[0,𝑙𝑜𝑔2𝑛],</a:t>
                </a:r>
                <a:r>
                  <a:rPr lang="en-US" dirty="0"/>
                  <a:t> where 𝑝</a:t>
                </a:r>
                <a:r>
                  <a:rPr lang="en-US" dirty="0" err="1"/>
                  <a:t>i</a:t>
                </a:r>
                <a:r>
                  <a:rPr lang="en-US" dirty="0"/>
                  <a:t> is the percentage of time one stayed at a unique location. Entropy characterizes the predictability of movement on any given day.</a:t>
                </a:r>
              </a:p>
              <a:p>
                <a:endParaRPr lang="en-US" dirty="0"/>
              </a:p>
              <a:p>
                <a:r>
                  <a:rPr lang="en-US" dirty="0"/>
                  <a:t>Scott – maybe we can present mean and </a:t>
                </a:r>
                <a:r>
                  <a:rPr lang="en-US" dirty="0" err="1"/>
                  <a:t>sd</a:t>
                </a:r>
                <a:r>
                  <a:rPr lang="en-US" dirty="0"/>
                  <a:t> here and replace it with a table</a:t>
                </a:r>
              </a:p>
            </p:txBody>
          </p:sp>
        </mc:Fallback>
      </mc:AlternateContent>
      <p:sp>
        <p:nvSpPr>
          <p:cNvPr id="4" name="Slide Number Placeholder 3"/>
          <p:cNvSpPr>
            <a:spLocks noGrp="1"/>
          </p:cNvSpPr>
          <p:nvPr>
            <p:ph type="sldNum" sz="quarter" idx="5"/>
          </p:nvPr>
        </p:nvSpPr>
        <p:spPr/>
        <p:txBody>
          <a:bodyPr/>
          <a:lstStyle/>
          <a:p>
            <a:fld id="{63403347-4F79-A341-9181-2243A86EA0D9}" type="slidenum">
              <a:rPr lang="en-US" smtClean="0"/>
              <a:t>8</a:t>
            </a:fld>
            <a:endParaRPr lang="en-US"/>
          </a:p>
        </p:txBody>
      </p:sp>
    </p:spTree>
    <p:extLst>
      <p:ext uri="{BB962C8B-B14F-4D97-AF65-F5344CB8AC3E}">
        <p14:creationId xmlns:p14="http://schemas.microsoft.com/office/powerpoint/2010/main" val="951604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3403347-4F79-A341-9181-2243A86EA0D9}" type="slidenum">
              <a:rPr lang="en-US" smtClean="0"/>
              <a:t>9</a:t>
            </a:fld>
            <a:endParaRPr lang="en-US"/>
          </a:p>
        </p:txBody>
      </p:sp>
    </p:spTree>
    <p:extLst>
      <p:ext uri="{BB962C8B-B14F-4D97-AF65-F5344CB8AC3E}">
        <p14:creationId xmlns:p14="http://schemas.microsoft.com/office/powerpoint/2010/main" val="34278811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8D2F5-522D-0045-B853-657A8C1457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3A79DC-1CF2-5842-841E-509F6CF0CF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12A64E-95D6-4346-8A38-17FBF0D17713}"/>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5" name="Footer Placeholder 4">
            <a:extLst>
              <a:ext uri="{FF2B5EF4-FFF2-40B4-BE49-F238E27FC236}">
                <a16:creationId xmlns:a16="http://schemas.microsoft.com/office/drawing/2014/main" id="{49734BD3-32DA-EB4D-A5DE-50F2A4713A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8EF9B0-DA20-5D4B-97C5-560D43A53CF1}"/>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3586008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50C46-67D1-BF44-B770-429F5596BAD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B0299F-5077-FD42-9A84-9D3B6E8BBE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FA4607-4A3F-8749-B330-B94C2F457F79}"/>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5" name="Footer Placeholder 4">
            <a:extLst>
              <a:ext uri="{FF2B5EF4-FFF2-40B4-BE49-F238E27FC236}">
                <a16:creationId xmlns:a16="http://schemas.microsoft.com/office/drawing/2014/main" id="{78C7D37F-568F-7741-97E4-C7FFA9184D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03EEE3-CA96-DD4B-A9E9-77895C033942}"/>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2345046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D22566-2AF2-2F4D-9B75-73F595F815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BAAC83-6142-4A4A-A49C-8668DD777A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A4C246-0062-0E4D-853B-4415A68E4D64}"/>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5" name="Footer Placeholder 4">
            <a:extLst>
              <a:ext uri="{FF2B5EF4-FFF2-40B4-BE49-F238E27FC236}">
                <a16:creationId xmlns:a16="http://schemas.microsoft.com/office/drawing/2014/main" id="{6ED132B3-47B3-D341-A7AF-F43E57244C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38ACBE-4AFC-A949-AA96-2C5240F270EC}"/>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2564218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C180E-D44F-9749-840B-05AB31C3E9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3C3C64-780B-4C4D-95BE-E2A7B21823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18DEE1-9141-2643-BAEA-C4BBC4A38F49}"/>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5" name="Footer Placeholder 4">
            <a:extLst>
              <a:ext uri="{FF2B5EF4-FFF2-40B4-BE49-F238E27FC236}">
                <a16:creationId xmlns:a16="http://schemas.microsoft.com/office/drawing/2014/main" id="{92BD3AE4-B446-2A43-B97F-78FD38FD44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60664D-6EAF-FA4F-8AF4-634813018FF5}"/>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3018114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48D05-8095-AA4F-91FE-DABB4216C9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9F84707-35E2-E247-8435-B3C0951FB1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831D724-43E5-454B-846B-F65FC7218FE3}"/>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5" name="Footer Placeholder 4">
            <a:extLst>
              <a:ext uri="{FF2B5EF4-FFF2-40B4-BE49-F238E27FC236}">
                <a16:creationId xmlns:a16="http://schemas.microsoft.com/office/drawing/2014/main" id="{FE859537-7A51-0544-826D-7CFF7B510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9F1878-43B2-2140-8516-A046EBEBDA1C}"/>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3080929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25552-1EAA-6743-834D-95EE8A8EEC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44C193-6801-2444-A63B-274D5E9659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8DEC86-0A7F-784C-AE9E-10E53AD451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F64B3A-B46D-3846-BF97-37065CFA7FA6}"/>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6" name="Footer Placeholder 5">
            <a:extLst>
              <a:ext uri="{FF2B5EF4-FFF2-40B4-BE49-F238E27FC236}">
                <a16:creationId xmlns:a16="http://schemas.microsoft.com/office/drawing/2014/main" id="{AFE04782-26CD-DD42-90E4-D17917A41F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496141-B62B-7348-82A5-B2D8DC7080FE}"/>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1748609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AB9FF-A074-7846-A587-AA234125C1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CCA5F6-2623-EC4D-B945-66536C22B0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F86A7B-E782-D84B-A402-7BE57C435D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766074E-AFD4-224D-9AD5-D0537A0DCE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E4B779-937D-1448-B5B8-21EC301979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66F23D-E4A8-464D-8C1D-0F9436B9FD03}"/>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8" name="Footer Placeholder 7">
            <a:extLst>
              <a:ext uri="{FF2B5EF4-FFF2-40B4-BE49-F238E27FC236}">
                <a16:creationId xmlns:a16="http://schemas.microsoft.com/office/drawing/2014/main" id="{165311A6-A6C0-054A-8C94-12F5363E82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999B6C-7E93-614C-BEB8-483DE6461023}"/>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2056476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53BFD-1389-7B4C-85DA-38554D7CD7C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0D3682-49A4-6644-A3D0-8EF2524E203D}"/>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4" name="Footer Placeholder 3">
            <a:extLst>
              <a:ext uri="{FF2B5EF4-FFF2-40B4-BE49-F238E27FC236}">
                <a16:creationId xmlns:a16="http://schemas.microsoft.com/office/drawing/2014/main" id="{61905B21-2BD9-D641-803C-31AF5CC79B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19D893-FFF0-2E4C-AD35-EFFCE21C2B13}"/>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3814303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D99E0B-C3A8-6F4B-B5F4-D493F028C65F}"/>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3" name="Footer Placeholder 2">
            <a:extLst>
              <a:ext uri="{FF2B5EF4-FFF2-40B4-BE49-F238E27FC236}">
                <a16:creationId xmlns:a16="http://schemas.microsoft.com/office/drawing/2014/main" id="{3E6DD910-5442-2F4F-BB02-06DFA9EB01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0B9055D-7EE4-E34C-8A55-C7CE0AB12643}"/>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13976051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542AB-DA37-2F47-9FC0-B4BEB55993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8F06D63-39FF-5C44-94BD-315FACEDD9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F10751-2B79-4947-9C84-AD11C6D71A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965209-B83A-2A4E-BFD8-E8D733F232B8}"/>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6" name="Footer Placeholder 5">
            <a:extLst>
              <a:ext uri="{FF2B5EF4-FFF2-40B4-BE49-F238E27FC236}">
                <a16:creationId xmlns:a16="http://schemas.microsoft.com/office/drawing/2014/main" id="{AFAD62A6-048E-224E-B364-2A92A75D03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49B6BE-3BA1-8840-A830-E542FADD5070}"/>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957126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0234E-4517-E541-83CD-337CF5308F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FE31D2-6B2A-F24D-8AA3-B1BDA46544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F32FEC-5B54-B546-A3D5-8C2F0B4B76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B69D22-1A5C-074C-9AF2-657AF56F7CB8}"/>
              </a:ext>
            </a:extLst>
          </p:cNvPr>
          <p:cNvSpPr>
            <a:spLocks noGrp="1"/>
          </p:cNvSpPr>
          <p:nvPr>
            <p:ph type="dt" sz="half" idx="10"/>
          </p:nvPr>
        </p:nvSpPr>
        <p:spPr/>
        <p:txBody>
          <a:bodyPr/>
          <a:lstStyle/>
          <a:p>
            <a:fld id="{08A3BBA3-3186-504F-83F5-9BE0ADD4019A}" type="datetimeFigureOut">
              <a:rPr lang="en-US" smtClean="0"/>
              <a:t>8/25/2021</a:t>
            </a:fld>
            <a:endParaRPr lang="en-US"/>
          </a:p>
        </p:txBody>
      </p:sp>
      <p:sp>
        <p:nvSpPr>
          <p:cNvPr id="6" name="Footer Placeholder 5">
            <a:extLst>
              <a:ext uri="{FF2B5EF4-FFF2-40B4-BE49-F238E27FC236}">
                <a16:creationId xmlns:a16="http://schemas.microsoft.com/office/drawing/2014/main" id="{D58AF0D2-F7B5-024E-8477-EEBBFD84B1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5F0297-302D-5945-9657-30A46FB5039B}"/>
              </a:ext>
            </a:extLst>
          </p:cNvPr>
          <p:cNvSpPr>
            <a:spLocks noGrp="1"/>
          </p:cNvSpPr>
          <p:nvPr>
            <p:ph type="sldNum" sz="quarter" idx="12"/>
          </p:nvPr>
        </p:nvSpPr>
        <p:spPr/>
        <p:txBody>
          <a:bodyPr/>
          <a:lstStyle/>
          <a:p>
            <a:fld id="{0F2B9F82-F529-7142-93F8-A97639D4C808}" type="slidenum">
              <a:rPr lang="en-US" smtClean="0"/>
              <a:t>‹#›</a:t>
            </a:fld>
            <a:endParaRPr lang="en-US"/>
          </a:p>
        </p:txBody>
      </p:sp>
    </p:spTree>
    <p:extLst>
      <p:ext uri="{BB962C8B-B14F-4D97-AF65-F5344CB8AC3E}">
        <p14:creationId xmlns:p14="http://schemas.microsoft.com/office/powerpoint/2010/main" val="1430534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92A960-0013-E447-A56B-C97B02FC69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3B4C29-D64D-A24E-A42F-EBDE169500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754E20-70A7-D94A-9AD7-351DBFAC50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BBA3-3186-504F-83F5-9BE0ADD4019A}" type="datetimeFigureOut">
              <a:rPr lang="en-US" smtClean="0"/>
              <a:t>8/25/2021</a:t>
            </a:fld>
            <a:endParaRPr lang="en-US"/>
          </a:p>
        </p:txBody>
      </p:sp>
      <p:sp>
        <p:nvSpPr>
          <p:cNvPr id="5" name="Footer Placeholder 4">
            <a:extLst>
              <a:ext uri="{FF2B5EF4-FFF2-40B4-BE49-F238E27FC236}">
                <a16:creationId xmlns:a16="http://schemas.microsoft.com/office/drawing/2014/main" id="{25C8FFC2-B2DA-7548-90A9-60655EE77A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C6D577-6548-AF4A-9B8F-DDB6D1428B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2B9F82-F529-7142-93F8-A97639D4C808}" type="slidenum">
              <a:rPr lang="en-US" smtClean="0"/>
              <a:t>‹#›</a:t>
            </a:fld>
            <a:endParaRPr lang="en-US"/>
          </a:p>
        </p:txBody>
      </p:sp>
    </p:spTree>
    <p:extLst>
      <p:ext uri="{BB962C8B-B14F-4D97-AF65-F5344CB8AC3E}">
        <p14:creationId xmlns:p14="http://schemas.microsoft.com/office/powerpoint/2010/main" val="38537944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tif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file:////Users/ranja/Documents/5-resources/goldy-R/RGB/PNGs/color/goldyM2out-RGB.png" TargetMode="External"/><Relationship Id="rId5" Type="http://schemas.openxmlformats.org/officeDocument/2006/relationships/image" Target="../media/image7.png"/><Relationship Id="rId4" Type="http://schemas.openxmlformats.org/officeDocument/2006/relationships/image" Target="file:////Users/ranja/Documents/5-resources/logos/2017/wdmk-TC/PNGs-RGB/wordmark-PNG/color/D2D/wdmk_D2Dblk-maroon.pn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5E4C7-E1D2-6A4F-B9AC-FF6E5DEA244E}"/>
              </a:ext>
            </a:extLst>
          </p:cNvPr>
          <p:cNvSpPr>
            <a:spLocks noGrp="1"/>
          </p:cNvSpPr>
          <p:nvPr>
            <p:ph type="ctrTitle"/>
          </p:nvPr>
        </p:nvSpPr>
        <p:spPr/>
        <p:txBody>
          <a:bodyPr>
            <a:normAutofit/>
          </a:bodyPr>
          <a:lstStyle/>
          <a:p>
            <a:r>
              <a:rPr lang="en-US" sz="4400" dirty="0"/>
              <a:t>Nature of Personality and Daily Spatial Behavior: A Longitudinal Study in Adolescent Twins</a:t>
            </a:r>
          </a:p>
        </p:txBody>
      </p:sp>
      <p:sp>
        <p:nvSpPr>
          <p:cNvPr id="3" name="Subtitle 2">
            <a:extLst>
              <a:ext uri="{FF2B5EF4-FFF2-40B4-BE49-F238E27FC236}">
                <a16:creationId xmlns:a16="http://schemas.microsoft.com/office/drawing/2014/main" id="{399849C8-411B-CD48-A702-396B99F98BC0}"/>
              </a:ext>
            </a:extLst>
          </p:cNvPr>
          <p:cNvSpPr>
            <a:spLocks noGrp="1"/>
          </p:cNvSpPr>
          <p:nvPr>
            <p:ph type="subTitle" idx="1"/>
          </p:nvPr>
        </p:nvSpPr>
        <p:spPr/>
        <p:txBody>
          <a:bodyPr>
            <a:normAutofit/>
          </a:bodyPr>
          <a:lstStyle/>
          <a:p>
            <a:endParaRPr lang="en-US" dirty="0"/>
          </a:p>
          <a:p>
            <a:endParaRPr lang="en-US" dirty="0"/>
          </a:p>
          <a:p>
            <a:r>
              <a:rPr lang="en-US" dirty="0"/>
              <a:t>Shiloh Zhou B.S., Department of Psychology, University of Minnesota</a:t>
            </a:r>
          </a:p>
          <a:p>
            <a:endParaRPr lang="en-US" dirty="0"/>
          </a:p>
        </p:txBody>
      </p:sp>
    </p:spTree>
    <p:extLst>
      <p:ext uri="{BB962C8B-B14F-4D97-AF65-F5344CB8AC3E}">
        <p14:creationId xmlns:p14="http://schemas.microsoft.com/office/powerpoint/2010/main" val="866059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332C649-08E1-A442-A92B-C97D1650719B}"/>
              </a:ext>
            </a:extLst>
          </p:cNvPr>
          <p:cNvSpPr txBox="1">
            <a:spLocks/>
          </p:cNvSpPr>
          <p:nvPr/>
        </p:nvSpPr>
        <p:spPr>
          <a:xfrm>
            <a:off x="0" y="-5265"/>
            <a:ext cx="10515600" cy="8154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5" name="Content Placeholder 2">
            <a:extLst>
              <a:ext uri="{FF2B5EF4-FFF2-40B4-BE49-F238E27FC236}">
                <a16:creationId xmlns:a16="http://schemas.microsoft.com/office/drawing/2014/main" id="{A8174CD3-9C89-7140-82B4-0A402284D8CF}"/>
              </a:ext>
            </a:extLst>
          </p:cNvPr>
          <p:cNvSpPr txBox="1">
            <a:spLocks/>
          </p:cNvSpPr>
          <p:nvPr/>
        </p:nvSpPr>
        <p:spPr>
          <a:xfrm>
            <a:off x="0" y="681036"/>
            <a:ext cx="12192000" cy="61769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b="0" dirty="0">
              <a:ea typeface="Cambria Math" panose="02040503050406030204" pitchFamily="18" charset="0"/>
            </a:endParaRPr>
          </a:p>
          <a:p>
            <a:endParaRPr lang="en-US" b="0" dirty="0">
              <a:ea typeface="Cambria Math" panose="02040503050406030204" pitchFamily="18" charset="0"/>
            </a:endParaRPr>
          </a:p>
          <a:p>
            <a:endParaRPr lang="en-US" b="0" dirty="0">
              <a:ea typeface="Cambria Math" panose="02040503050406030204" pitchFamily="18" charset="0"/>
            </a:endParaRPr>
          </a:p>
          <a:p>
            <a:endParaRPr lang="en-US" b="0" dirty="0">
              <a:ea typeface="Cambria Math" panose="02040503050406030204" pitchFamily="18" charset="0"/>
            </a:endParaRPr>
          </a:p>
          <a:p>
            <a:endParaRPr lang="en-US" dirty="0"/>
          </a:p>
          <a:p>
            <a:endParaRPr lang="en-US" dirty="0"/>
          </a:p>
          <a:p>
            <a:endParaRPr lang="en-US" dirty="0"/>
          </a:p>
          <a:p>
            <a:endParaRPr lang="en-US" dirty="0"/>
          </a:p>
        </p:txBody>
      </p:sp>
      <p:sp>
        <p:nvSpPr>
          <p:cNvPr id="41" name="TextBox 40">
            <a:extLst>
              <a:ext uri="{FF2B5EF4-FFF2-40B4-BE49-F238E27FC236}">
                <a16:creationId xmlns:a16="http://schemas.microsoft.com/office/drawing/2014/main" id="{FDEFD365-DDF6-6D4E-A1C8-F3E021C514A3}"/>
              </a:ext>
            </a:extLst>
          </p:cNvPr>
          <p:cNvSpPr txBox="1"/>
          <p:nvPr/>
        </p:nvSpPr>
        <p:spPr>
          <a:xfrm>
            <a:off x="1895302" y="216131"/>
            <a:ext cx="184731" cy="369332"/>
          </a:xfrm>
          <a:prstGeom prst="rect">
            <a:avLst/>
          </a:prstGeom>
          <a:noFill/>
        </p:spPr>
        <p:txBody>
          <a:bodyPr wrap="none" rtlCol="0">
            <a:spAutoFit/>
          </a:bodyPr>
          <a:lstStyle/>
          <a:p>
            <a:endParaRPr lang="en-US" dirty="0"/>
          </a:p>
        </p:txBody>
      </p:sp>
      <p:sp>
        <p:nvSpPr>
          <p:cNvPr id="44" name="Title 1">
            <a:extLst>
              <a:ext uri="{FF2B5EF4-FFF2-40B4-BE49-F238E27FC236}">
                <a16:creationId xmlns:a16="http://schemas.microsoft.com/office/drawing/2014/main" id="{BACDBF80-EF2E-6D4C-B5E1-86D8CBF4A8FB}"/>
              </a:ext>
            </a:extLst>
          </p:cNvPr>
          <p:cNvSpPr txBox="1">
            <a:spLocks/>
          </p:cNvSpPr>
          <p:nvPr/>
        </p:nvSpPr>
        <p:spPr>
          <a:xfrm>
            <a:off x="0" y="0"/>
            <a:ext cx="10515600" cy="8154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Daily Spatial Behavior is Stable Over Time</a:t>
            </a:r>
          </a:p>
        </p:txBody>
      </p:sp>
      <p:sp>
        <p:nvSpPr>
          <p:cNvPr id="8" name="Title 1">
            <a:extLst>
              <a:ext uri="{FF2B5EF4-FFF2-40B4-BE49-F238E27FC236}">
                <a16:creationId xmlns:a16="http://schemas.microsoft.com/office/drawing/2014/main" id="{F7351CE5-405A-2849-9FC4-105EDE09D9C5}"/>
              </a:ext>
            </a:extLst>
          </p:cNvPr>
          <p:cNvSpPr txBox="1">
            <a:spLocks/>
          </p:cNvSpPr>
          <p:nvPr/>
        </p:nvSpPr>
        <p:spPr>
          <a:xfrm>
            <a:off x="-26505" y="-19714"/>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Daily Spatial Behavior is Stable over Time</a:t>
            </a:r>
          </a:p>
        </p:txBody>
      </p:sp>
      <p:pic>
        <p:nvPicPr>
          <p:cNvPr id="9" name="Content Placeholder 5">
            <a:extLst>
              <a:ext uri="{FF2B5EF4-FFF2-40B4-BE49-F238E27FC236}">
                <a16:creationId xmlns:a16="http://schemas.microsoft.com/office/drawing/2014/main" id="{BF23E549-053E-D842-9775-630A7D1492F0}"/>
              </a:ext>
            </a:extLst>
          </p:cNvPr>
          <p:cNvPicPr>
            <a:picLocks noGrp="1" noChangeAspect="1"/>
          </p:cNvPicPr>
          <p:nvPr>
            <p:ph idx="1"/>
          </p:nvPr>
        </p:nvPicPr>
        <p:blipFill>
          <a:blip r:embed="rId3"/>
          <a:srcRect/>
          <a:stretch/>
        </p:blipFill>
        <p:spPr>
          <a:xfrm>
            <a:off x="1853824" y="896968"/>
            <a:ext cx="8484345" cy="5734091"/>
          </a:xfrm>
        </p:spPr>
      </p:pic>
      <p:sp>
        <p:nvSpPr>
          <p:cNvPr id="2" name="TextBox 1">
            <a:extLst>
              <a:ext uri="{FF2B5EF4-FFF2-40B4-BE49-F238E27FC236}">
                <a16:creationId xmlns:a16="http://schemas.microsoft.com/office/drawing/2014/main" id="{9952147D-4692-8548-BADE-B28C160C989C}"/>
              </a:ext>
            </a:extLst>
          </p:cNvPr>
          <p:cNvSpPr txBox="1"/>
          <p:nvPr/>
        </p:nvSpPr>
        <p:spPr>
          <a:xfrm>
            <a:off x="3743325" y="4171950"/>
            <a:ext cx="542925" cy="369332"/>
          </a:xfrm>
          <a:prstGeom prst="rect">
            <a:avLst/>
          </a:prstGeom>
          <a:noFill/>
        </p:spPr>
        <p:txBody>
          <a:bodyPr wrap="square" rtlCol="0">
            <a:spAutoFit/>
          </a:bodyPr>
          <a:lstStyle/>
          <a:p>
            <a:r>
              <a:rPr lang="en-US" dirty="0">
                <a:solidFill>
                  <a:srgbClr val="C00000"/>
                </a:solidFill>
              </a:rPr>
              <a:t>*</a:t>
            </a:r>
          </a:p>
        </p:txBody>
      </p:sp>
      <p:sp>
        <p:nvSpPr>
          <p:cNvPr id="3" name="Rectangle 2">
            <a:extLst>
              <a:ext uri="{FF2B5EF4-FFF2-40B4-BE49-F238E27FC236}">
                <a16:creationId xmlns:a16="http://schemas.microsoft.com/office/drawing/2014/main" id="{2404D6BF-F237-A341-AC2D-8455576A2486}"/>
              </a:ext>
            </a:extLst>
          </p:cNvPr>
          <p:cNvSpPr/>
          <p:nvPr/>
        </p:nvSpPr>
        <p:spPr>
          <a:xfrm>
            <a:off x="-36413" y="6488668"/>
            <a:ext cx="3779737" cy="338554"/>
          </a:xfrm>
          <a:prstGeom prst="rect">
            <a:avLst/>
          </a:prstGeom>
        </p:spPr>
        <p:txBody>
          <a:bodyPr wrap="square">
            <a:spAutoFit/>
          </a:bodyPr>
          <a:lstStyle/>
          <a:p>
            <a:r>
              <a:rPr lang="en-US" sz="1600" dirty="0"/>
              <a:t>p &lt; 0.001 ‘***’, p &lt; 0.001 ‘**’, p &lt; 0.01 ‘*’</a:t>
            </a:r>
          </a:p>
        </p:txBody>
      </p:sp>
    </p:spTree>
    <p:extLst>
      <p:ext uri="{BB962C8B-B14F-4D97-AF65-F5344CB8AC3E}">
        <p14:creationId xmlns:p14="http://schemas.microsoft.com/office/powerpoint/2010/main" val="264614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ECCA0E8-22C4-BF40-801F-B12771742AEF}"/>
              </a:ext>
            </a:extLst>
          </p:cNvPr>
          <p:cNvSpPr txBox="1">
            <a:spLocks/>
          </p:cNvSpPr>
          <p:nvPr/>
        </p:nvSpPr>
        <p:spPr>
          <a:xfrm>
            <a:off x="0" y="-5264"/>
            <a:ext cx="12192000" cy="739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Personality and Spatial Behavior are Correlated</a:t>
            </a:r>
          </a:p>
        </p:txBody>
      </p:sp>
      <p:sp>
        <p:nvSpPr>
          <p:cNvPr id="2" name="Rectangle 1">
            <a:extLst>
              <a:ext uri="{FF2B5EF4-FFF2-40B4-BE49-F238E27FC236}">
                <a16:creationId xmlns:a16="http://schemas.microsoft.com/office/drawing/2014/main" id="{C57C4C0B-2939-B14D-B6FB-5F2E4E1C478A}"/>
              </a:ext>
            </a:extLst>
          </p:cNvPr>
          <p:cNvSpPr/>
          <p:nvPr/>
        </p:nvSpPr>
        <p:spPr>
          <a:xfrm>
            <a:off x="0" y="6488668"/>
            <a:ext cx="6096000" cy="369332"/>
          </a:xfrm>
          <a:prstGeom prst="rect">
            <a:avLst/>
          </a:prstGeom>
        </p:spPr>
        <p:txBody>
          <a:bodyPr>
            <a:spAutoFit/>
          </a:bodyPr>
          <a:lstStyle/>
          <a:p>
            <a:r>
              <a:rPr lang="en-US" dirty="0"/>
              <a:t>⁎⁎</a:t>
            </a:r>
            <a:r>
              <a:rPr lang="en-US" i="1" dirty="0"/>
              <a:t>p</a:t>
            </a:r>
            <a:r>
              <a:rPr lang="en-US" dirty="0"/>
              <a:t> &lt; 0.01, ⁎</a:t>
            </a:r>
            <a:r>
              <a:rPr lang="en-US" i="1" dirty="0"/>
              <a:t>p</a:t>
            </a:r>
            <a:r>
              <a:rPr lang="en-US" dirty="0"/>
              <a:t> &lt; 0.05</a:t>
            </a:r>
            <a:endParaRPr lang="en-US" dirty="0">
              <a:effectLst/>
            </a:endParaRPr>
          </a:p>
        </p:txBody>
      </p:sp>
      <p:graphicFrame>
        <p:nvGraphicFramePr>
          <p:cNvPr id="3" name="Table 2">
            <a:extLst>
              <a:ext uri="{FF2B5EF4-FFF2-40B4-BE49-F238E27FC236}">
                <a16:creationId xmlns:a16="http://schemas.microsoft.com/office/drawing/2014/main" id="{28A00104-D475-B545-98F2-FE7183B8009F}"/>
              </a:ext>
            </a:extLst>
          </p:cNvPr>
          <p:cNvGraphicFramePr>
            <a:graphicFrameLocks noGrp="1"/>
          </p:cNvGraphicFramePr>
          <p:nvPr>
            <p:extLst>
              <p:ext uri="{D42A27DB-BD31-4B8C-83A1-F6EECF244321}">
                <p14:modId xmlns:p14="http://schemas.microsoft.com/office/powerpoint/2010/main" val="3877939484"/>
              </p:ext>
            </p:extLst>
          </p:nvPr>
        </p:nvGraphicFramePr>
        <p:xfrm>
          <a:off x="649353" y="1270258"/>
          <a:ext cx="10893291" cy="4756967"/>
        </p:xfrm>
        <a:graphic>
          <a:graphicData uri="http://schemas.openxmlformats.org/drawingml/2006/table">
            <a:tbl>
              <a:tblPr firstRow="1" bandRow="1">
                <a:tableStyleId>{5940675A-B579-460E-94D1-54222C63F5DA}</a:tableStyleId>
              </a:tblPr>
              <a:tblGrid>
                <a:gridCol w="3026439">
                  <a:extLst>
                    <a:ext uri="{9D8B030D-6E8A-4147-A177-3AD203B41FA5}">
                      <a16:colId xmlns:a16="http://schemas.microsoft.com/office/drawing/2014/main" val="3326303304"/>
                    </a:ext>
                  </a:extLst>
                </a:gridCol>
                <a:gridCol w="1966713">
                  <a:extLst>
                    <a:ext uri="{9D8B030D-6E8A-4147-A177-3AD203B41FA5}">
                      <a16:colId xmlns:a16="http://schemas.microsoft.com/office/drawing/2014/main" val="193567052"/>
                    </a:ext>
                  </a:extLst>
                </a:gridCol>
                <a:gridCol w="1966713">
                  <a:extLst>
                    <a:ext uri="{9D8B030D-6E8A-4147-A177-3AD203B41FA5}">
                      <a16:colId xmlns:a16="http://schemas.microsoft.com/office/drawing/2014/main" val="1830862241"/>
                    </a:ext>
                  </a:extLst>
                </a:gridCol>
                <a:gridCol w="1966713">
                  <a:extLst>
                    <a:ext uri="{9D8B030D-6E8A-4147-A177-3AD203B41FA5}">
                      <a16:colId xmlns:a16="http://schemas.microsoft.com/office/drawing/2014/main" val="2306444619"/>
                    </a:ext>
                  </a:extLst>
                </a:gridCol>
                <a:gridCol w="1966713">
                  <a:extLst>
                    <a:ext uri="{9D8B030D-6E8A-4147-A177-3AD203B41FA5}">
                      <a16:colId xmlns:a16="http://schemas.microsoft.com/office/drawing/2014/main" val="2247595958"/>
                    </a:ext>
                  </a:extLst>
                </a:gridCol>
              </a:tblGrid>
              <a:tr h="929462">
                <a:tc>
                  <a:txBody>
                    <a:bodyPr/>
                    <a:lstStyle/>
                    <a:p>
                      <a:endParaRPr lang="en-US" sz="2600" dirty="0"/>
                    </a:p>
                  </a:txBody>
                  <a:tcPr/>
                </a:tc>
                <a:tc>
                  <a:txBody>
                    <a:bodyPr/>
                    <a:lstStyle/>
                    <a:p>
                      <a:pPr algn="ctr"/>
                      <a:r>
                        <a:rPr lang="en-US" sz="2600" b="1" dirty="0"/>
                        <a:t>Number of Places</a:t>
                      </a:r>
                    </a:p>
                  </a:txBody>
                  <a:tcPr/>
                </a:tc>
                <a:tc>
                  <a:txBody>
                    <a:bodyPr/>
                    <a:lstStyle/>
                    <a:p>
                      <a:pPr algn="ctr"/>
                      <a:r>
                        <a:rPr lang="en-US" sz="2600" b="1" dirty="0"/>
                        <a:t>Distance Travelled</a:t>
                      </a:r>
                    </a:p>
                  </a:txBody>
                  <a:tcPr/>
                </a:tc>
                <a:tc>
                  <a:txBody>
                    <a:bodyPr/>
                    <a:lstStyle/>
                    <a:p>
                      <a:pPr algn="ctr"/>
                      <a:r>
                        <a:rPr lang="en-US" sz="2600" b="1" dirty="0"/>
                        <a:t>Activity Space</a:t>
                      </a:r>
                    </a:p>
                  </a:txBody>
                  <a:tcPr/>
                </a:tc>
                <a:tc>
                  <a:txBody>
                    <a:bodyPr/>
                    <a:lstStyle/>
                    <a:p>
                      <a:pPr algn="ctr"/>
                      <a:r>
                        <a:rPr lang="en-US" sz="2600" b="1" dirty="0"/>
                        <a:t>Entropy</a:t>
                      </a:r>
                    </a:p>
                  </a:txBody>
                  <a:tcPr/>
                </a:tc>
                <a:extLst>
                  <a:ext uri="{0D108BD9-81ED-4DB2-BD59-A6C34878D82A}">
                    <a16:rowId xmlns:a16="http://schemas.microsoft.com/office/drawing/2014/main" val="3638889575"/>
                  </a:ext>
                </a:extLst>
              </a:tr>
              <a:tr h="765501">
                <a:tc>
                  <a:txBody>
                    <a:bodyPr/>
                    <a:lstStyle/>
                    <a:p>
                      <a:r>
                        <a:rPr lang="en-US" sz="2600" dirty="0"/>
                        <a:t>Openness</a:t>
                      </a:r>
                    </a:p>
                  </a:txBody>
                  <a:tcPr/>
                </a:tc>
                <a:tc>
                  <a:txBody>
                    <a:bodyPr/>
                    <a:lstStyle/>
                    <a:p>
                      <a:pPr algn="ctr"/>
                      <a:r>
                        <a:rPr lang="en-US" sz="2600" dirty="0"/>
                        <a:t>-0.09*</a:t>
                      </a:r>
                    </a:p>
                  </a:txBody>
                  <a:tcPr/>
                </a:tc>
                <a:tc>
                  <a:txBody>
                    <a:bodyPr/>
                    <a:lstStyle/>
                    <a:p>
                      <a:pPr algn="ctr"/>
                      <a:r>
                        <a:rPr lang="en-US" sz="2600" dirty="0"/>
                        <a:t>-0.13**</a:t>
                      </a:r>
                    </a:p>
                  </a:txBody>
                  <a:tcPr/>
                </a:tc>
                <a:tc>
                  <a:txBody>
                    <a:bodyPr/>
                    <a:lstStyle/>
                    <a:p>
                      <a:pPr algn="ctr"/>
                      <a:r>
                        <a:rPr lang="en-US" sz="2600" dirty="0"/>
                        <a:t>-0.14**</a:t>
                      </a:r>
                    </a:p>
                  </a:txBody>
                  <a:tcPr/>
                </a:tc>
                <a:tc>
                  <a:txBody>
                    <a:bodyPr/>
                    <a:lstStyle/>
                    <a:p>
                      <a:pPr algn="ctr"/>
                      <a:r>
                        <a:rPr lang="en-US" sz="2600" dirty="0"/>
                        <a:t>-0.1*</a:t>
                      </a:r>
                    </a:p>
                  </a:txBody>
                  <a:tcPr/>
                </a:tc>
                <a:extLst>
                  <a:ext uri="{0D108BD9-81ED-4DB2-BD59-A6C34878D82A}">
                    <a16:rowId xmlns:a16="http://schemas.microsoft.com/office/drawing/2014/main" val="1303470291"/>
                  </a:ext>
                </a:extLst>
              </a:tr>
              <a:tr h="765501">
                <a:tc>
                  <a:txBody>
                    <a:bodyPr/>
                    <a:lstStyle/>
                    <a:p>
                      <a:r>
                        <a:rPr lang="en-US" sz="2600" dirty="0"/>
                        <a:t>Conscientiousness</a:t>
                      </a:r>
                    </a:p>
                  </a:txBody>
                  <a:tcPr/>
                </a:tc>
                <a:tc>
                  <a:txBody>
                    <a:bodyPr/>
                    <a:lstStyle/>
                    <a:p>
                      <a:pPr algn="ctr"/>
                      <a:r>
                        <a:rPr lang="en-US" sz="2600" dirty="0"/>
                        <a:t>0.07</a:t>
                      </a:r>
                    </a:p>
                  </a:txBody>
                  <a:tcPr/>
                </a:tc>
                <a:tc>
                  <a:txBody>
                    <a:bodyPr/>
                    <a:lstStyle/>
                    <a:p>
                      <a:pPr algn="ctr"/>
                      <a:r>
                        <a:rPr lang="en-US" sz="2600" dirty="0"/>
                        <a:t>0.13**</a:t>
                      </a:r>
                    </a:p>
                  </a:txBody>
                  <a:tcPr/>
                </a:tc>
                <a:tc>
                  <a:txBody>
                    <a:bodyPr/>
                    <a:lstStyle/>
                    <a:p>
                      <a:pPr algn="ctr"/>
                      <a:r>
                        <a:rPr lang="en-US" sz="2600" dirty="0"/>
                        <a:t>0.14**</a:t>
                      </a:r>
                    </a:p>
                  </a:txBody>
                  <a:tcPr/>
                </a:tc>
                <a:tc>
                  <a:txBody>
                    <a:bodyPr/>
                    <a:lstStyle/>
                    <a:p>
                      <a:pPr algn="ctr"/>
                      <a:r>
                        <a:rPr lang="en-US" sz="2600" dirty="0"/>
                        <a:t>0.08</a:t>
                      </a:r>
                    </a:p>
                  </a:txBody>
                  <a:tcPr/>
                </a:tc>
                <a:extLst>
                  <a:ext uri="{0D108BD9-81ED-4DB2-BD59-A6C34878D82A}">
                    <a16:rowId xmlns:a16="http://schemas.microsoft.com/office/drawing/2014/main" val="1480198221"/>
                  </a:ext>
                </a:extLst>
              </a:tr>
              <a:tr h="765501">
                <a:tc>
                  <a:txBody>
                    <a:bodyPr/>
                    <a:lstStyle/>
                    <a:p>
                      <a:r>
                        <a:rPr lang="en-US" sz="2600" dirty="0"/>
                        <a:t>Extraversion</a:t>
                      </a:r>
                    </a:p>
                  </a:txBody>
                  <a:tcPr/>
                </a:tc>
                <a:tc>
                  <a:txBody>
                    <a:bodyPr/>
                    <a:lstStyle/>
                    <a:p>
                      <a:pPr algn="ctr"/>
                      <a:r>
                        <a:rPr lang="en-US" sz="2600" dirty="0"/>
                        <a:t>0.1*</a:t>
                      </a:r>
                    </a:p>
                  </a:txBody>
                  <a:tcPr/>
                </a:tc>
                <a:tc>
                  <a:txBody>
                    <a:bodyPr/>
                    <a:lstStyle/>
                    <a:p>
                      <a:pPr algn="ctr"/>
                      <a:r>
                        <a:rPr lang="en-US" sz="2600" dirty="0"/>
                        <a:t>0.07</a:t>
                      </a:r>
                    </a:p>
                  </a:txBody>
                  <a:tcPr/>
                </a:tc>
                <a:tc>
                  <a:txBody>
                    <a:bodyPr/>
                    <a:lstStyle/>
                    <a:p>
                      <a:pPr algn="ctr"/>
                      <a:r>
                        <a:rPr lang="en-US" sz="2600" dirty="0"/>
                        <a:t>0.09*</a:t>
                      </a:r>
                    </a:p>
                  </a:txBody>
                  <a:tcPr/>
                </a:tc>
                <a:tc>
                  <a:txBody>
                    <a:bodyPr/>
                    <a:lstStyle/>
                    <a:p>
                      <a:pPr algn="ctr"/>
                      <a:r>
                        <a:rPr lang="en-US" sz="2600" dirty="0"/>
                        <a:t>0.1*</a:t>
                      </a:r>
                    </a:p>
                  </a:txBody>
                  <a:tcPr/>
                </a:tc>
                <a:extLst>
                  <a:ext uri="{0D108BD9-81ED-4DB2-BD59-A6C34878D82A}">
                    <a16:rowId xmlns:a16="http://schemas.microsoft.com/office/drawing/2014/main" val="3450695450"/>
                  </a:ext>
                </a:extLst>
              </a:tr>
              <a:tr h="765501">
                <a:tc>
                  <a:txBody>
                    <a:bodyPr/>
                    <a:lstStyle/>
                    <a:p>
                      <a:r>
                        <a:rPr lang="en-US" sz="2600" dirty="0"/>
                        <a:t>Agreeableness</a:t>
                      </a:r>
                    </a:p>
                  </a:txBody>
                  <a:tcPr/>
                </a:tc>
                <a:tc>
                  <a:txBody>
                    <a:bodyPr/>
                    <a:lstStyle/>
                    <a:p>
                      <a:pPr algn="ctr"/>
                      <a:r>
                        <a:rPr lang="en-US" sz="2600" dirty="0"/>
                        <a:t>~0.00</a:t>
                      </a:r>
                    </a:p>
                  </a:txBody>
                  <a:tcPr/>
                </a:tc>
                <a:tc>
                  <a:txBody>
                    <a:bodyPr/>
                    <a:lstStyle/>
                    <a:p>
                      <a:pPr algn="ctr"/>
                      <a:r>
                        <a:rPr lang="en-US" sz="2600" dirty="0"/>
                        <a:t>-0.02</a:t>
                      </a:r>
                    </a:p>
                  </a:txBody>
                  <a:tcPr/>
                </a:tc>
                <a:tc>
                  <a:txBody>
                    <a:bodyPr/>
                    <a:lstStyle/>
                    <a:p>
                      <a:pPr algn="ctr"/>
                      <a:r>
                        <a:rPr lang="en-US" sz="2600" dirty="0"/>
                        <a:t>~0.00</a:t>
                      </a:r>
                    </a:p>
                  </a:txBody>
                  <a:tcPr/>
                </a:tc>
                <a:tc>
                  <a:txBody>
                    <a:bodyPr/>
                    <a:lstStyle/>
                    <a:p>
                      <a:pPr algn="ctr"/>
                      <a:r>
                        <a:rPr lang="en-US" sz="2600" dirty="0"/>
                        <a:t>0.01</a:t>
                      </a:r>
                    </a:p>
                  </a:txBody>
                  <a:tcPr/>
                </a:tc>
                <a:extLst>
                  <a:ext uri="{0D108BD9-81ED-4DB2-BD59-A6C34878D82A}">
                    <a16:rowId xmlns:a16="http://schemas.microsoft.com/office/drawing/2014/main" val="450544208"/>
                  </a:ext>
                </a:extLst>
              </a:tr>
              <a:tr h="765501">
                <a:tc>
                  <a:txBody>
                    <a:bodyPr/>
                    <a:lstStyle/>
                    <a:p>
                      <a:r>
                        <a:rPr lang="en-US" sz="2600" dirty="0"/>
                        <a:t>Neuroticism</a:t>
                      </a:r>
                    </a:p>
                  </a:txBody>
                  <a:tcPr/>
                </a:tc>
                <a:tc>
                  <a:txBody>
                    <a:bodyPr/>
                    <a:lstStyle/>
                    <a:p>
                      <a:pPr algn="ctr"/>
                      <a:r>
                        <a:rPr lang="en-US" sz="2600" dirty="0"/>
                        <a:t>-0.02</a:t>
                      </a:r>
                    </a:p>
                  </a:txBody>
                  <a:tcPr/>
                </a:tc>
                <a:tc>
                  <a:txBody>
                    <a:bodyPr/>
                    <a:lstStyle/>
                    <a:p>
                      <a:pPr algn="ctr"/>
                      <a:r>
                        <a:rPr lang="en-US" sz="2600" dirty="0"/>
                        <a:t>-0.07</a:t>
                      </a:r>
                    </a:p>
                  </a:txBody>
                  <a:tcPr/>
                </a:tc>
                <a:tc>
                  <a:txBody>
                    <a:bodyPr/>
                    <a:lstStyle/>
                    <a:p>
                      <a:pPr algn="ctr"/>
                      <a:r>
                        <a:rPr lang="en-US" sz="2600" dirty="0"/>
                        <a:t>-0.1*</a:t>
                      </a:r>
                    </a:p>
                  </a:txBody>
                  <a:tcPr/>
                </a:tc>
                <a:tc>
                  <a:txBody>
                    <a:bodyPr/>
                    <a:lstStyle/>
                    <a:p>
                      <a:pPr algn="ctr"/>
                      <a:r>
                        <a:rPr lang="en-US" sz="2600" dirty="0"/>
                        <a:t>-0.02</a:t>
                      </a:r>
                    </a:p>
                  </a:txBody>
                  <a:tcPr/>
                </a:tc>
                <a:extLst>
                  <a:ext uri="{0D108BD9-81ED-4DB2-BD59-A6C34878D82A}">
                    <a16:rowId xmlns:a16="http://schemas.microsoft.com/office/drawing/2014/main" val="3562456649"/>
                  </a:ext>
                </a:extLst>
              </a:tr>
            </a:tbl>
          </a:graphicData>
        </a:graphic>
      </p:graphicFrame>
      <p:sp>
        <p:nvSpPr>
          <p:cNvPr id="5" name="Title 1">
            <a:extLst>
              <a:ext uri="{FF2B5EF4-FFF2-40B4-BE49-F238E27FC236}">
                <a16:creationId xmlns:a16="http://schemas.microsoft.com/office/drawing/2014/main" id="{04427600-0C93-FB4B-9311-4C0097453C5C}"/>
              </a:ext>
            </a:extLst>
          </p:cNvPr>
          <p:cNvSpPr txBox="1">
            <a:spLocks/>
          </p:cNvSpPr>
          <p:nvPr/>
        </p:nvSpPr>
        <p:spPr>
          <a:xfrm>
            <a:off x="-26507" y="-43331"/>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Personality and Spatial Behavior are Correlated</a:t>
            </a:r>
          </a:p>
        </p:txBody>
      </p:sp>
    </p:spTree>
    <p:extLst>
      <p:ext uri="{BB962C8B-B14F-4D97-AF65-F5344CB8AC3E}">
        <p14:creationId xmlns:p14="http://schemas.microsoft.com/office/powerpoint/2010/main" val="3516815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19F1BA5-83C8-A844-8EEE-FABC5128F08D}"/>
              </a:ext>
            </a:extLst>
          </p:cNvPr>
          <p:cNvSpPr txBox="1">
            <a:spLocks/>
          </p:cNvSpPr>
          <p:nvPr/>
        </p:nvSpPr>
        <p:spPr>
          <a:xfrm>
            <a:off x="0" y="-5264"/>
            <a:ext cx="12192000" cy="7035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Spatial Behavior is influenced by Genes and Shared Environment</a:t>
            </a:r>
          </a:p>
        </p:txBody>
      </p:sp>
      <p:sp>
        <p:nvSpPr>
          <p:cNvPr id="4" name="Title 1">
            <a:extLst>
              <a:ext uri="{FF2B5EF4-FFF2-40B4-BE49-F238E27FC236}">
                <a16:creationId xmlns:a16="http://schemas.microsoft.com/office/drawing/2014/main" id="{339B5EF5-7862-6D41-A626-F4463F3E741C}"/>
              </a:ext>
            </a:extLst>
          </p:cNvPr>
          <p:cNvSpPr txBox="1">
            <a:spLocks/>
          </p:cNvSpPr>
          <p:nvPr/>
        </p:nvSpPr>
        <p:spPr>
          <a:xfrm>
            <a:off x="-26505" y="-61244"/>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700" b="1" dirty="0">
                <a:solidFill>
                  <a:srgbClr val="FFCC33"/>
                </a:solidFill>
              </a:rPr>
              <a:t>Daily Spatial Behavior is Influenced by Genes and Environment</a:t>
            </a:r>
          </a:p>
        </p:txBody>
      </p:sp>
      <p:pic>
        <p:nvPicPr>
          <p:cNvPr id="5" name="Picture 4">
            <a:extLst>
              <a:ext uri="{FF2B5EF4-FFF2-40B4-BE49-F238E27FC236}">
                <a16:creationId xmlns:a16="http://schemas.microsoft.com/office/drawing/2014/main" id="{50F582A5-CD7B-2A45-8435-201F246F50E9}"/>
              </a:ext>
            </a:extLst>
          </p:cNvPr>
          <p:cNvPicPr>
            <a:picLocks noChangeAspect="1"/>
          </p:cNvPicPr>
          <p:nvPr/>
        </p:nvPicPr>
        <p:blipFill>
          <a:blip r:embed="rId3"/>
          <a:srcRect/>
          <a:stretch/>
        </p:blipFill>
        <p:spPr>
          <a:xfrm>
            <a:off x="2757986" y="796168"/>
            <a:ext cx="6676026" cy="6061832"/>
          </a:xfrm>
          <a:prstGeom prst="rect">
            <a:avLst/>
          </a:prstGeom>
        </p:spPr>
      </p:pic>
    </p:spTree>
    <p:extLst>
      <p:ext uri="{BB962C8B-B14F-4D97-AF65-F5344CB8AC3E}">
        <p14:creationId xmlns:p14="http://schemas.microsoft.com/office/powerpoint/2010/main" val="2572922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0DC7B7-A057-4C42-8D50-F77312174CAE}"/>
              </a:ext>
            </a:extLst>
          </p:cNvPr>
          <p:cNvSpPr>
            <a:spLocks noGrp="1"/>
          </p:cNvSpPr>
          <p:nvPr>
            <p:ph idx="4294967295"/>
          </p:nvPr>
        </p:nvSpPr>
        <p:spPr>
          <a:xfrm>
            <a:off x="838199" y="1576061"/>
            <a:ext cx="10515600" cy="4351338"/>
          </a:xfrm>
        </p:spPr>
        <p:txBody>
          <a:bodyPr>
            <a:normAutofit/>
          </a:bodyPr>
          <a:lstStyle/>
          <a:p>
            <a:r>
              <a:rPr lang="en-US" sz="3600" dirty="0"/>
              <a:t>Daily spatial behavior is stable over time</a:t>
            </a:r>
          </a:p>
          <a:p>
            <a:endParaRPr lang="en-US" sz="3600" dirty="0"/>
          </a:p>
          <a:p>
            <a:r>
              <a:rPr lang="en-US" sz="3600" dirty="0"/>
              <a:t>Personality correlates with daily spatial behavior</a:t>
            </a:r>
          </a:p>
          <a:p>
            <a:endParaRPr lang="en-US" sz="3600" dirty="0"/>
          </a:p>
          <a:p>
            <a:r>
              <a:rPr lang="en-US" sz="3600" dirty="0"/>
              <a:t> Heritability of daily spatial behaviors increases substantially between age 16 and 18</a:t>
            </a:r>
          </a:p>
          <a:p>
            <a:endParaRPr lang="en-US" sz="3600" dirty="0"/>
          </a:p>
          <a:p>
            <a:endParaRPr lang="en-US" sz="3600" dirty="0"/>
          </a:p>
        </p:txBody>
      </p:sp>
      <p:sp>
        <p:nvSpPr>
          <p:cNvPr id="5" name="Title 1">
            <a:extLst>
              <a:ext uri="{FF2B5EF4-FFF2-40B4-BE49-F238E27FC236}">
                <a16:creationId xmlns:a16="http://schemas.microsoft.com/office/drawing/2014/main" id="{A6594547-AC3D-1647-8C2F-438FB7A658BE}"/>
              </a:ext>
            </a:extLst>
          </p:cNvPr>
          <p:cNvSpPr txBox="1">
            <a:spLocks/>
          </p:cNvSpPr>
          <p:nvPr/>
        </p:nvSpPr>
        <p:spPr>
          <a:xfrm>
            <a:off x="0" y="-5265"/>
            <a:ext cx="10515600" cy="8154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Summary and Conclusion</a:t>
            </a:r>
          </a:p>
        </p:txBody>
      </p:sp>
      <p:sp>
        <p:nvSpPr>
          <p:cNvPr id="4" name="Title 1">
            <a:extLst>
              <a:ext uri="{FF2B5EF4-FFF2-40B4-BE49-F238E27FC236}">
                <a16:creationId xmlns:a16="http://schemas.microsoft.com/office/drawing/2014/main" id="{08CFF1BD-5CB2-9A44-8605-A14268DC84DE}"/>
              </a:ext>
            </a:extLst>
          </p:cNvPr>
          <p:cNvSpPr txBox="1">
            <a:spLocks/>
          </p:cNvSpPr>
          <p:nvPr/>
        </p:nvSpPr>
        <p:spPr>
          <a:xfrm>
            <a:off x="-26506" y="-18153"/>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Summary and Conclusion</a:t>
            </a:r>
          </a:p>
        </p:txBody>
      </p:sp>
    </p:spTree>
    <p:extLst>
      <p:ext uri="{BB962C8B-B14F-4D97-AF65-F5344CB8AC3E}">
        <p14:creationId xmlns:p14="http://schemas.microsoft.com/office/powerpoint/2010/main" val="2784485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8" y="1194530"/>
            <a:ext cx="10515600" cy="5140302"/>
          </a:xfrm>
        </p:spPr>
        <p:txBody>
          <a:bodyPr>
            <a:noAutofit/>
          </a:bodyPr>
          <a:lstStyle/>
          <a:p>
            <a:r>
              <a:rPr lang="en-US" sz="2400" dirty="0"/>
              <a:t>Grant</a:t>
            </a:r>
          </a:p>
          <a:p>
            <a:pPr lvl="1"/>
            <a:r>
              <a:rPr lang="en-US" dirty="0"/>
              <a:t>National Institutes of Health grant </a:t>
            </a:r>
          </a:p>
          <a:p>
            <a:pPr lvl="1"/>
            <a:r>
              <a:rPr lang="en-US" dirty="0"/>
              <a:t>U01 DA046413</a:t>
            </a:r>
          </a:p>
          <a:p>
            <a:pPr lvl="1"/>
            <a:endParaRPr lang="en-US" dirty="0"/>
          </a:p>
          <a:p>
            <a:r>
              <a:rPr lang="en-US" sz="2400" dirty="0"/>
              <a:t>PIs</a:t>
            </a:r>
          </a:p>
          <a:p>
            <a:pPr lvl="1"/>
            <a:r>
              <a:rPr lang="en-US" dirty="0"/>
              <a:t>Scott Vrieze, PhD</a:t>
            </a:r>
          </a:p>
          <a:p>
            <a:pPr lvl="1"/>
            <a:r>
              <a:rPr lang="en-US" dirty="0"/>
              <a:t>Naomi Friedman, PhD</a:t>
            </a:r>
          </a:p>
          <a:p>
            <a:pPr lvl="1"/>
            <a:endParaRPr lang="en-US" dirty="0"/>
          </a:p>
          <a:p>
            <a:r>
              <a:rPr lang="en-US" sz="2400" dirty="0"/>
              <a:t>The </a:t>
            </a:r>
            <a:r>
              <a:rPr lang="en-US" sz="2400" dirty="0" err="1"/>
              <a:t>Vrieze</a:t>
            </a:r>
            <a:r>
              <a:rPr lang="en-US" sz="2400" dirty="0"/>
              <a:t> Lab</a:t>
            </a:r>
          </a:p>
          <a:p>
            <a:pPr lvl="1"/>
            <a:r>
              <a:rPr lang="en-US" dirty="0"/>
              <a:t>Stephanie Zellers, MA</a:t>
            </a:r>
          </a:p>
          <a:p>
            <a:pPr lvl="1"/>
            <a:r>
              <a:rPr lang="en-US" dirty="0" err="1"/>
              <a:t>Seon-Kyeong</a:t>
            </a:r>
            <a:r>
              <a:rPr lang="en-US" dirty="0"/>
              <a:t> Jang, MA</a:t>
            </a:r>
          </a:p>
          <a:p>
            <a:pPr lvl="1"/>
            <a:r>
              <a:rPr lang="en-US" dirty="0"/>
              <a:t>Gretchen Saunders, PhD</a:t>
            </a:r>
          </a:p>
          <a:p>
            <a:pPr lvl="1"/>
            <a:r>
              <a:rPr lang="en-US" dirty="0" err="1"/>
              <a:t>Mengzhen</a:t>
            </a:r>
            <a:r>
              <a:rPr lang="en-US" dirty="0"/>
              <a:t> Liu, PhD</a:t>
            </a:r>
          </a:p>
          <a:p>
            <a:pPr lvl="1"/>
            <a:endParaRPr lang="en-US" dirty="0"/>
          </a:p>
          <a:p>
            <a:endParaRPr lang="en-US" sz="2400" dirty="0"/>
          </a:p>
        </p:txBody>
      </p:sp>
      <p:pic>
        <p:nvPicPr>
          <p:cNvPr id="7" name="wdmk_D2Dblk-maroon.png" descr="/Users/ranja/Documents/5-resources/logos/2017/wdmk-TC/PNGs-RGB/wordmark-PNG/color/D2D/wdmk_D2Dblk-maroon.png">
            <a:extLst>
              <a:ext uri="{FF2B5EF4-FFF2-40B4-BE49-F238E27FC236}">
                <a16:creationId xmlns:a16="http://schemas.microsoft.com/office/drawing/2014/main" id="{6606FE31-90C8-1142-A3D6-EB971E79DA30}"/>
              </a:ext>
            </a:extLst>
          </p:cNvPr>
          <p:cNvPicPr>
            <a:picLocks noChangeAspect="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8253666" y="3463949"/>
            <a:ext cx="2743200" cy="47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ldyM2out-RGB.png" descr="/Users/ranja/Documents/5-resources/goldy-R/RGB/PNGs/color/goldyM2out-RGB.png">
            <a:extLst>
              <a:ext uri="{FF2B5EF4-FFF2-40B4-BE49-F238E27FC236}">
                <a16:creationId xmlns:a16="http://schemas.microsoft.com/office/drawing/2014/main" id="{22BD8893-6E2A-BF4E-9B8F-8F3B2C17B1B1}"/>
              </a:ext>
            </a:extLst>
          </p:cNvPr>
          <p:cNvPicPr>
            <a:picLocks noChangeAspect="1"/>
          </p:cNvPicPr>
          <p:nvPr/>
        </p:nvPicPr>
        <p:blipFill>
          <a:blip r:embed="rId5" r:link="rId6">
            <a:extLst>
              <a:ext uri="{28A0092B-C50C-407E-A947-70E740481C1C}">
                <a14:useLocalDpi xmlns:a14="http://schemas.microsoft.com/office/drawing/2010/main" val="0"/>
              </a:ext>
            </a:extLst>
          </a:blip>
          <a:srcRect/>
          <a:stretch>
            <a:fillRect/>
          </a:stretch>
        </p:blipFill>
        <p:spPr bwMode="auto">
          <a:xfrm>
            <a:off x="8029828" y="1194530"/>
            <a:ext cx="2967038"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a:extLst>
              <a:ext uri="{FF2B5EF4-FFF2-40B4-BE49-F238E27FC236}">
                <a16:creationId xmlns:a16="http://schemas.microsoft.com/office/drawing/2014/main" id="{29A43D55-9950-9847-B360-D80212923ABC}"/>
              </a:ext>
            </a:extLst>
          </p:cNvPr>
          <p:cNvSpPr txBox="1">
            <a:spLocks/>
          </p:cNvSpPr>
          <p:nvPr/>
        </p:nvSpPr>
        <p:spPr>
          <a:xfrm>
            <a:off x="-26506" y="-18153"/>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Acknowledgements</a:t>
            </a:r>
          </a:p>
        </p:txBody>
      </p:sp>
      <p:pic>
        <p:nvPicPr>
          <p:cNvPr id="2" name="Picture 1">
            <a:extLst>
              <a:ext uri="{FF2B5EF4-FFF2-40B4-BE49-F238E27FC236}">
                <a16:creationId xmlns:a16="http://schemas.microsoft.com/office/drawing/2014/main" id="{A9E0A364-DEBB-1C4B-84B0-59EEA3E7B342}"/>
              </a:ext>
            </a:extLst>
          </p:cNvPr>
          <p:cNvPicPr>
            <a:picLocks noChangeAspect="1"/>
          </p:cNvPicPr>
          <p:nvPr/>
        </p:nvPicPr>
        <p:blipFill>
          <a:blip r:embed="rId7"/>
          <a:stretch>
            <a:fillRect/>
          </a:stretch>
        </p:blipFill>
        <p:spPr>
          <a:xfrm>
            <a:off x="8176132" y="4238764"/>
            <a:ext cx="2816519" cy="2057400"/>
          </a:xfrm>
          <a:prstGeom prst="rect">
            <a:avLst/>
          </a:prstGeom>
        </p:spPr>
      </p:pic>
    </p:spTree>
    <p:extLst>
      <p:ext uri="{BB962C8B-B14F-4D97-AF65-F5344CB8AC3E}">
        <p14:creationId xmlns:p14="http://schemas.microsoft.com/office/powerpoint/2010/main" val="1855923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6CC7024-49F8-A04B-A1A4-EC326E21059E}"/>
              </a:ext>
            </a:extLst>
          </p:cNvPr>
          <p:cNvPicPr>
            <a:picLocks noChangeAspect="1"/>
          </p:cNvPicPr>
          <p:nvPr/>
        </p:nvPicPr>
        <p:blipFill>
          <a:blip r:embed="rId3"/>
          <a:stretch>
            <a:fillRect/>
          </a:stretch>
        </p:blipFill>
        <p:spPr>
          <a:xfrm>
            <a:off x="5070816" y="1975516"/>
            <a:ext cx="6410105" cy="4571699"/>
          </a:xfrm>
          <a:prstGeom prst="rect">
            <a:avLst/>
          </a:prstGeom>
        </p:spPr>
      </p:pic>
      <p:sp>
        <p:nvSpPr>
          <p:cNvPr id="4" name="Title 1">
            <a:extLst>
              <a:ext uri="{FF2B5EF4-FFF2-40B4-BE49-F238E27FC236}">
                <a16:creationId xmlns:a16="http://schemas.microsoft.com/office/drawing/2014/main" id="{A8F49C5A-7640-9E4E-A99B-68C49965FBB9}"/>
              </a:ext>
            </a:extLst>
          </p:cNvPr>
          <p:cNvSpPr txBox="1">
            <a:spLocks/>
          </p:cNvSpPr>
          <p:nvPr/>
        </p:nvSpPr>
        <p:spPr>
          <a:xfrm>
            <a:off x="0" y="-5265"/>
            <a:ext cx="11932170" cy="8154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Spatial behavior shows individual differences</a:t>
            </a:r>
          </a:p>
        </p:txBody>
      </p:sp>
      <p:sp>
        <p:nvSpPr>
          <p:cNvPr id="7" name="Content Placeholder 2">
            <a:extLst>
              <a:ext uri="{FF2B5EF4-FFF2-40B4-BE49-F238E27FC236}">
                <a16:creationId xmlns:a16="http://schemas.microsoft.com/office/drawing/2014/main" id="{22790991-5FDE-DC40-A48C-8AD9A0FEF6CA}"/>
              </a:ext>
            </a:extLst>
          </p:cNvPr>
          <p:cNvSpPr txBox="1">
            <a:spLocks/>
          </p:cNvSpPr>
          <p:nvPr/>
        </p:nvSpPr>
        <p:spPr>
          <a:xfrm>
            <a:off x="514350" y="403970"/>
            <a:ext cx="4743450" cy="11786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pPr marL="0" indent="0">
              <a:buNone/>
            </a:pPr>
            <a:endParaRPr lang="en-US" dirty="0"/>
          </a:p>
        </p:txBody>
      </p:sp>
      <p:pic>
        <p:nvPicPr>
          <p:cNvPr id="3" name="Picture 2">
            <a:extLst>
              <a:ext uri="{FF2B5EF4-FFF2-40B4-BE49-F238E27FC236}">
                <a16:creationId xmlns:a16="http://schemas.microsoft.com/office/drawing/2014/main" id="{87BABA93-11E2-934A-9AA5-CA2C449CB79E}"/>
              </a:ext>
            </a:extLst>
          </p:cNvPr>
          <p:cNvPicPr>
            <a:picLocks noChangeAspect="1"/>
          </p:cNvPicPr>
          <p:nvPr/>
        </p:nvPicPr>
        <p:blipFill>
          <a:blip r:embed="rId4"/>
          <a:stretch>
            <a:fillRect/>
          </a:stretch>
        </p:blipFill>
        <p:spPr>
          <a:xfrm>
            <a:off x="5479551" y="791603"/>
            <a:ext cx="6452619" cy="5174083"/>
          </a:xfrm>
          <a:prstGeom prst="rect">
            <a:avLst/>
          </a:prstGeom>
        </p:spPr>
      </p:pic>
      <p:sp>
        <p:nvSpPr>
          <p:cNvPr id="2" name="TextBox 1">
            <a:extLst>
              <a:ext uri="{FF2B5EF4-FFF2-40B4-BE49-F238E27FC236}">
                <a16:creationId xmlns:a16="http://schemas.microsoft.com/office/drawing/2014/main" id="{9B91BD67-84D3-2D4C-990E-01414CAC0642}"/>
              </a:ext>
            </a:extLst>
          </p:cNvPr>
          <p:cNvSpPr txBox="1"/>
          <p:nvPr/>
        </p:nvSpPr>
        <p:spPr>
          <a:xfrm>
            <a:off x="11142626" y="6525715"/>
            <a:ext cx="1137491" cy="369332"/>
          </a:xfrm>
          <a:prstGeom prst="rect">
            <a:avLst/>
          </a:prstGeom>
          <a:noFill/>
        </p:spPr>
        <p:txBody>
          <a:bodyPr wrap="none" rtlCol="0">
            <a:spAutoFit/>
          </a:bodyPr>
          <a:lstStyle/>
          <a:p>
            <a:r>
              <a:rPr lang="en-US" dirty="0"/>
              <a:t>Gao, 2015</a:t>
            </a:r>
          </a:p>
        </p:txBody>
      </p:sp>
      <p:sp>
        <p:nvSpPr>
          <p:cNvPr id="17" name="TextBox 16">
            <a:extLst>
              <a:ext uri="{FF2B5EF4-FFF2-40B4-BE49-F238E27FC236}">
                <a16:creationId xmlns:a16="http://schemas.microsoft.com/office/drawing/2014/main" id="{EC9C7C47-D254-D141-9F20-B605612222D6}"/>
              </a:ext>
            </a:extLst>
          </p:cNvPr>
          <p:cNvSpPr txBox="1"/>
          <p:nvPr/>
        </p:nvSpPr>
        <p:spPr>
          <a:xfrm>
            <a:off x="5626698" y="6362549"/>
            <a:ext cx="4888902" cy="369332"/>
          </a:xfrm>
          <a:prstGeom prst="rect">
            <a:avLst/>
          </a:prstGeom>
          <a:noFill/>
        </p:spPr>
        <p:txBody>
          <a:bodyPr wrap="none" rtlCol="0">
            <a:spAutoFit/>
          </a:bodyPr>
          <a:lstStyle/>
          <a:p>
            <a:r>
              <a:rPr lang="en-US" dirty="0"/>
              <a:t>Space: x-axis and y-axis are latitude and longitude </a:t>
            </a:r>
          </a:p>
        </p:txBody>
      </p:sp>
      <p:sp>
        <p:nvSpPr>
          <p:cNvPr id="18" name="Oval 17">
            <a:extLst>
              <a:ext uri="{FF2B5EF4-FFF2-40B4-BE49-F238E27FC236}">
                <a16:creationId xmlns:a16="http://schemas.microsoft.com/office/drawing/2014/main" id="{9427615E-411D-1F41-AE6C-0FFF4D5F7F45}"/>
              </a:ext>
            </a:extLst>
          </p:cNvPr>
          <p:cNvSpPr/>
          <p:nvPr/>
        </p:nvSpPr>
        <p:spPr>
          <a:xfrm>
            <a:off x="6797436" y="982619"/>
            <a:ext cx="563629" cy="3345940"/>
          </a:xfrm>
          <a:prstGeom prst="ellipse">
            <a:avLst/>
          </a:prstGeom>
          <a:noFill/>
          <a:ln w="381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331FA03-750A-2D43-88FC-0C4E455B8527}"/>
              </a:ext>
            </a:extLst>
          </p:cNvPr>
          <p:cNvSpPr/>
          <p:nvPr/>
        </p:nvSpPr>
        <p:spPr>
          <a:xfrm>
            <a:off x="7368342" y="1351682"/>
            <a:ext cx="1169864" cy="3345940"/>
          </a:xfrm>
          <a:prstGeom prst="ellipse">
            <a:avLst/>
          </a:prstGeom>
          <a:noFill/>
          <a:ln w="381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196A8183-19D3-604A-90E1-556CF6682E50}"/>
              </a:ext>
            </a:extLst>
          </p:cNvPr>
          <p:cNvCxnSpPr/>
          <p:nvPr/>
        </p:nvCxnSpPr>
        <p:spPr>
          <a:xfrm flipV="1">
            <a:off x="9459884" y="1376881"/>
            <a:ext cx="0" cy="4113998"/>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68080D95-BFF3-BB43-B87F-876A8EB646AF}"/>
              </a:ext>
            </a:extLst>
          </p:cNvPr>
          <p:cNvSpPr txBox="1">
            <a:spLocks/>
          </p:cNvSpPr>
          <p:nvPr/>
        </p:nvSpPr>
        <p:spPr>
          <a:xfrm>
            <a:off x="159278" y="1376881"/>
            <a:ext cx="10983348" cy="50771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dirty="0"/>
              <a:t>Number of places visited</a:t>
            </a:r>
          </a:p>
          <a:p>
            <a:endParaRPr lang="en-US" sz="3600" dirty="0"/>
          </a:p>
          <a:p>
            <a:r>
              <a:rPr lang="en-US" sz="3600" dirty="0"/>
              <a:t>Distance traveled</a:t>
            </a:r>
          </a:p>
          <a:p>
            <a:endParaRPr lang="en-US" sz="3600" dirty="0"/>
          </a:p>
          <a:p>
            <a:r>
              <a:rPr lang="en-US" sz="3600" dirty="0"/>
              <a:t>Activity space</a:t>
            </a:r>
          </a:p>
          <a:p>
            <a:endParaRPr lang="en-US" sz="3600" dirty="0"/>
          </a:p>
          <a:p>
            <a:r>
              <a:rPr lang="en-US" sz="3600" dirty="0"/>
              <a:t>Entropy (or predictability)</a:t>
            </a:r>
          </a:p>
          <a:p>
            <a:endParaRPr lang="en-US" dirty="0"/>
          </a:p>
        </p:txBody>
      </p:sp>
      <p:sp>
        <p:nvSpPr>
          <p:cNvPr id="13" name="Title 1"/>
          <p:cNvSpPr txBox="1">
            <a:spLocks/>
          </p:cNvSpPr>
          <p:nvPr/>
        </p:nvSpPr>
        <p:spPr>
          <a:xfrm>
            <a:off x="-17900" y="-21313"/>
            <a:ext cx="12298017" cy="741231"/>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chemeClr val="accent4">
                    <a:lumMod val="60000"/>
                    <a:lumOff val="40000"/>
                  </a:schemeClr>
                </a:solidFill>
              </a:rPr>
              <a:t>Spatial behavior and individual differences</a:t>
            </a:r>
            <a:endParaRPr lang="en-US" sz="4000" b="1" dirty="0">
              <a:solidFill>
                <a:srgbClr val="FFCC33"/>
              </a:solidFill>
            </a:endParaRPr>
          </a:p>
        </p:txBody>
      </p:sp>
      <p:sp>
        <p:nvSpPr>
          <p:cNvPr id="14" name="Title 1">
            <a:extLst>
              <a:ext uri="{FF2B5EF4-FFF2-40B4-BE49-F238E27FC236}">
                <a16:creationId xmlns:a16="http://schemas.microsoft.com/office/drawing/2014/main" id="{F4938354-084F-6446-8DBB-DB3181932750}"/>
              </a:ext>
            </a:extLst>
          </p:cNvPr>
          <p:cNvSpPr txBox="1">
            <a:spLocks/>
          </p:cNvSpPr>
          <p:nvPr/>
        </p:nvSpPr>
        <p:spPr>
          <a:xfrm>
            <a:off x="-17900" y="-5266"/>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Spatial Behavior and Individual Differences</a:t>
            </a:r>
          </a:p>
        </p:txBody>
      </p:sp>
      <p:cxnSp>
        <p:nvCxnSpPr>
          <p:cNvPr id="15" name="Straight Arrow Connector 14">
            <a:extLst>
              <a:ext uri="{FF2B5EF4-FFF2-40B4-BE49-F238E27FC236}">
                <a16:creationId xmlns:a16="http://schemas.microsoft.com/office/drawing/2014/main" id="{192D69CD-2BDE-854C-A198-94C803098E00}"/>
              </a:ext>
            </a:extLst>
          </p:cNvPr>
          <p:cNvCxnSpPr>
            <a:cxnSpLocks/>
          </p:cNvCxnSpPr>
          <p:nvPr/>
        </p:nvCxnSpPr>
        <p:spPr>
          <a:xfrm>
            <a:off x="7023428" y="2124653"/>
            <a:ext cx="29384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D9D7C34-1B44-2141-B420-3D5FD73FDBF6}"/>
              </a:ext>
            </a:extLst>
          </p:cNvPr>
          <p:cNvCxnSpPr>
            <a:cxnSpLocks/>
          </p:cNvCxnSpPr>
          <p:nvPr/>
        </p:nvCxnSpPr>
        <p:spPr>
          <a:xfrm>
            <a:off x="8025159" y="3146623"/>
            <a:ext cx="52032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2207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49CB8087-C617-B846-BE22-8C047ACD87C8}"/>
              </a:ext>
            </a:extLst>
          </p:cNvPr>
          <p:cNvSpPr txBox="1">
            <a:spLocks/>
          </p:cNvSpPr>
          <p:nvPr/>
        </p:nvSpPr>
        <p:spPr>
          <a:xfrm>
            <a:off x="838200" y="12533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p:txBody>
      </p:sp>
      <p:sp>
        <p:nvSpPr>
          <p:cNvPr id="9" name="Title 1">
            <a:extLst>
              <a:ext uri="{FF2B5EF4-FFF2-40B4-BE49-F238E27FC236}">
                <a16:creationId xmlns:a16="http://schemas.microsoft.com/office/drawing/2014/main" id="{55E815B6-D425-4741-939D-884BD19B8F1D}"/>
              </a:ext>
            </a:extLst>
          </p:cNvPr>
          <p:cNvSpPr txBox="1">
            <a:spLocks/>
          </p:cNvSpPr>
          <p:nvPr/>
        </p:nvSpPr>
        <p:spPr>
          <a:xfrm>
            <a:off x="0" y="-5265"/>
            <a:ext cx="10515600" cy="8154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Personality and Spatial Behavior Are Related</a:t>
            </a:r>
          </a:p>
        </p:txBody>
      </p:sp>
      <p:sp>
        <p:nvSpPr>
          <p:cNvPr id="6" name="Content Placeholder 2">
            <a:extLst>
              <a:ext uri="{FF2B5EF4-FFF2-40B4-BE49-F238E27FC236}">
                <a16:creationId xmlns:a16="http://schemas.microsoft.com/office/drawing/2014/main" id="{E850301D-8AD8-D448-928D-69E61A5B14B3}"/>
              </a:ext>
            </a:extLst>
          </p:cNvPr>
          <p:cNvSpPr txBox="1">
            <a:spLocks/>
          </p:cNvSpPr>
          <p:nvPr/>
        </p:nvSpPr>
        <p:spPr>
          <a:xfrm>
            <a:off x="990600" y="1405731"/>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a:p>
            <a:pPr marL="0" indent="0">
              <a:buNone/>
            </a:pPr>
            <a:endParaRPr lang="en-US" dirty="0"/>
          </a:p>
        </p:txBody>
      </p:sp>
      <p:sp>
        <p:nvSpPr>
          <p:cNvPr id="7" name="TextBox 6">
            <a:extLst>
              <a:ext uri="{FF2B5EF4-FFF2-40B4-BE49-F238E27FC236}">
                <a16:creationId xmlns:a16="http://schemas.microsoft.com/office/drawing/2014/main" id="{CA28629A-FD84-2546-BF27-78A2E848F1B6}"/>
              </a:ext>
            </a:extLst>
          </p:cNvPr>
          <p:cNvSpPr txBox="1"/>
          <p:nvPr/>
        </p:nvSpPr>
        <p:spPr>
          <a:xfrm>
            <a:off x="641491" y="6568101"/>
            <a:ext cx="11905439" cy="323165"/>
          </a:xfrm>
          <a:prstGeom prst="rect">
            <a:avLst/>
          </a:prstGeom>
          <a:noFill/>
        </p:spPr>
        <p:txBody>
          <a:bodyPr wrap="none" rtlCol="0">
            <a:spAutoFit/>
          </a:bodyPr>
          <a:lstStyle/>
          <a:p>
            <a:r>
              <a:rPr lang="en-US" sz="1500" dirty="0"/>
              <a:t>Ai, Liu, &amp; Zhao, 2019; </a:t>
            </a:r>
            <a:r>
              <a:rPr lang="en-US" sz="1500" dirty="0" err="1"/>
              <a:t>Alessandretti</a:t>
            </a:r>
            <a:r>
              <a:rPr lang="en-US" sz="1500" dirty="0"/>
              <a:t> et al., 2018; Chorley, Whitaker, &amp; Allen, 2015; de </a:t>
            </a:r>
            <a:r>
              <a:rPr lang="en-US" sz="1500" dirty="0" err="1"/>
              <a:t>Montjoye</a:t>
            </a:r>
            <a:r>
              <a:rPr lang="en-US" sz="1500" dirty="0"/>
              <a:t> et al., 2013; </a:t>
            </a:r>
            <a:r>
              <a:rPr lang="en-US" sz="1500" dirty="0" err="1"/>
              <a:t>Mønsted</a:t>
            </a:r>
            <a:r>
              <a:rPr lang="en-US" sz="1500" dirty="0"/>
              <a:t>, </a:t>
            </a:r>
            <a:r>
              <a:rPr lang="en-US" sz="1500" dirty="0" err="1"/>
              <a:t>Mollgaard</a:t>
            </a:r>
            <a:r>
              <a:rPr lang="en-US" sz="1500" dirty="0"/>
              <a:t>, &amp; </a:t>
            </a:r>
            <a:r>
              <a:rPr lang="en-US" sz="1500" dirty="0" err="1"/>
              <a:t>Mathiesen</a:t>
            </a:r>
            <a:r>
              <a:rPr lang="en-US" sz="1500" dirty="0"/>
              <a:t>, 2018 </a:t>
            </a:r>
          </a:p>
        </p:txBody>
      </p:sp>
      <p:sp>
        <p:nvSpPr>
          <p:cNvPr id="11" name="Title 1"/>
          <p:cNvSpPr txBox="1">
            <a:spLocks/>
          </p:cNvSpPr>
          <p:nvPr/>
        </p:nvSpPr>
        <p:spPr>
          <a:xfrm>
            <a:off x="0" y="-17332"/>
            <a:ext cx="12192000" cy="741231"/>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chemeClr val="accent4">
                    <a:lumMod val="60000"/>
                    <a:lumOff val="40000"/>
                  </a:schemeClr>
                </a:solidFill>
              </a:rPr>
              <a:t>Spatial Behavior and Personality are Related</a:t>
            </a:r>
            <a:endParaRPr lang="en-US" sz="4000" b="1" dirty="0">
              <a:solidFill>
                <a:srgbClr val="FFCC33"/>
              </a:solidFill>
            </a:endParaRPr>
          </a:p>
        </p:txBody>
      </p:sp>
      <p:sp>
        <p:nvSpPr>
          <p:cNvPr id="12" name="Title 1">
            <a:extLst>
              <a:ext uri="{FF2B5EF4-FFF2-40B4-BE49-F238E27FC236}">
                <a16:creationId xmlns:a16="http://schemas.microsoft.com/office/drawing/2014/main" id="{AF73FA3B-E2A5-D24B-934F-DE05D68F9163}"/>
              </a:ext>
            </a:extLst>
          </p:cNvPr>
          <p:cNvSpPr txBox="1">
            <a:spLocks/>
          </p:cNvSpPr>
          <p:nvPr/>
        </p:nvSpPr>
        <p:spPr>
          <a:xfrm>
            <a:off x="-26505" y="-31855"/>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Daily Spatial Behavior and Personality are Related</a:t>
            </a:r>
          </a:p>
        </p:txBody>
      </p:sp>
      <p:graphicFrame>
        <p:nvGraphicFramePr>
          <p:cNvPr id="10" name="Table 9">
            <a:extLst>
              <a:ext uri="{FF2B5EF4-FFF2-40B4-BE49-F238E27FC236}">
                <a16:creationId xmlns:a16="http://schemas.microsoft.com/office/drawing/2014/main" id="{6A8DCD37-9EAC-6448-B765-3894356742BC}"/>
              </a:ext>
            </a:extLst>
          </p:cNvPr>
          <p:cNvGraphicFramePr>
            <a:graphicFrameLocks noGrp="1"/>
          </p:cNvGraphicFramePr>
          <p:nvPr>
            <p:extLst>
              <p:ext uri="{D42A27DB-BD31-4B8C-83A1-F6EECF244321}">
                <p14:modId xmlns:p14="http://schemas.microsoft.com/office/powerpoint/2010/main" val="2368672410"/>
              </p:ext>
            </p:extLst>
          </p:nvPr>
        </p:nvGraphicFramePr>
        <p:xfrm>
          <a:off x="449553" y="1466318"/>
          <a:ext cx="11292892" cy="4419103"/>
        </p:xfrm>
        <a:graphic>
          <a:graphicData uri="http://schemas.openxmlformats.org/drawingml/2006/table">
            <a:tbl>
              <a:tblPr firstRow="1" bandRow="1">
                <a:tableStyleId>{5940675A-B579-460E-94D1-54222C63F5DA}</a:tableStyleId>
              </a:tblPr>
              <a:tblGrid>
                <a:gridCol w="3047584">
                  <a:extLst>
                    <a:ext uri="{9D8B030D-6E8A-4147-A177-3AD203B41FA5}">
                      <a16:colId xmlns:a16="http://schemas.microsoft.com/office/drawing/2014/main" val="3877618328"/>
                    </a:ext>
                  </a:extLst>
                </a:gridCol>
                <a:gridCol w="2061327">
                  <a:extLst>
                    <a:ext uri="{9D8B030D-6E8A-4147-A177-3AD203B41FA5}">
                      <a16:colId xmlns:a16="http://schemas.microsoft.com/office/drawing/2014/main" val="3791327875"/>
                    </a:ext>
                  </a:extLst>
                </a:gridCol>
                <a:gridCol w="2061327">
                  <a:extLst>
                    <a:ext uri="{9D8B030D-6E8A-4147-A177-3AD203B41FA5}">
                      <a16:colId xmlns:a16="http://schemas.microsoft.com/office/drawing/2014/main" val="2917025489"/>
                    </a:ext>
                  </a:extLst>
                </a:gridCol>
                <a:gridCol w="2061327">
                  <a:extLst>
                    <a:ext uri="{9D8B030D-6E8A-4147-A177-3AD203B41FA5}">
                      <a16:colId xmlns:a16="http://schemas.microsoft.com/office/drawing/2014/main" val="4058948668"/>
                    </a:ext>
                  </a:extLst>
                </a:gridCol>
                <a:gridCol w="2061327">
                  <a:extLst>
                    <a:ext uri="{9D8B030D-6E8A-4147-A177-3AD203B41FA5}">
                      <a16:colId xmlns:a16="http://schemas.microsoft.com/office/drawing/2014/main" val="3253270442"/>
                    </a:ext>
                  </a:extLst>
                </a:gridCol>
              </a:tblGrid>
              <a:tr h="874638">
                <a:tc>
                  <a:txBody>
                    <a:bodyPr/>
                    <a:lstStyle/>
                    <a:p>
                      <a:endParaRPr lang="en-US" b="1" dirty="0"/>
                    </a:p>
                  </a:txBody>
                  <a:tcPr/>
                </a:tc>
                <a:tc>
                  <a:txBody>
                    <a:bodyPr/>
                    <a:lstStyle/>
                    <a:p>
                      <a:pPr algn="ctr"/>
                      <a:r>
                        <a:rPr lang="en-US" sz="2400" b="1" dirty="0"/>
                        <a:t>Places Visited</a:t>
                      </a:r>
                    </a:p>
                  </a:txBody>
                  <a:tcPr/>
                </a:tc>
                <a:tc>
                  <a:txBody>
                    <a:bodyPr/>
                    <a:lstStyle/>
                    <a:p>
                      <a:pPr algn="ctr"/>
                      <a:r>
                        <a:rPr lang="en-US" sz="2400" b="1" dirty="0"/>
                        <a:t>Distance Traveled</a:t>
                      </a:r>
                    </a:p>
                  </a:txBody>
                  <a:tcPr/>
                </a:tc>
                <a:tc>
                  <a:txBody>
                    <a:bodyPr/>
                    <a:lstStyle/>
                    <a:p>
                      <a:pPr algn="ctr"/>
                      <a:r>
                        <a:rPr lang="en-US" sz="2400" b="1" dirty="0"/>
                        <a:t>Activity Space (Range)</a:t>
                      </a:r>
                    </a:p>
                  </a:txBody>
                  <a:tcPr/>
                </a:tc>
                <a:tc>
                  <a:txBody>
                    <a:bodyPr/>
                    <a:lstStyle/>
                    <a:p>
                      <a:pPr algn="ctr"/>
                      <a:r>
                        <a:rPr lang="en-US" sz="2400" b="1" dirty="0"/>
                        <a:t>Entropy</a:t>
                      </a:r>
                    </a:p>
                  </a:txBody>
                  <a:tcPr/>
                </a:tc>
                <a:extLst>
                  <a:ext uri="{0D108BD9-81ED-4DB2-BD59-A6C34878D82A}">
                    <a16:rowId xmlns:a16="http://schemas.microsoft.com/office/drawing/2014/main" val="1205433962"/>
                  </a:ext>
                </a:extLst>
              </a:tr>
              <a:tr h="694156">
                <a:tc>
                  <a:txBody>
                    <a:bodyPr/>
                    <a:lstStyle/>
                    <a:p>
                      <a:r>
                        <a:rPr lang="en-US" sz="2200" b="1" dirty="0"/>
                        <a:t>Extraversion</a:t>
                      </a:r>
                    </a:p>
                  </a:txBody>
                  <a:tcPr anchor="ctr"/>
                </a:tc>
                <a:tc>
                  <a:txBody>
                    <a:bodyPr/>
                    <a:lstStyle/>
                    <a:p>
                      <a:r>
                        <a:rPr lang="en-US" sz="3200" dirty="0"/>
                        <a:t>+</a:t>
                      </a:r>
                    </a:p>
                  </a:txBody>
                  <a:tcPr anchor="ctr"/>
                </a:tc>
                <a:tc>
                  <a:txBody>
                    <a:bodyPr/>
                    <a:lstStyle/>
                    <a:p>
                      <a:r>
                        <a:rPr lang="en-US" sz="3200" dirty="0"/>
                        <a:t>+</a:t>
                      </a:r>
                    </a:p>
                  </a:txBody>
                  <a:tcPr anchor="ctr"/>
                </a:tc>
                <a:tc>
                  <a:txBody>
                    <a:bodyPr/>
                    <a:lstStyle/>
                    <a:p>
                      <a:r>
                        <a:rPr lang="en-US" sz="3200" dirty="0"/>
                        <a:t>+</a:t>
                      </a:r>
                    </a:p>
                  </a:txBody>
                  <a:tcPr anchor="ctr"/>
                </a:tc>
                <a:tc>
                  <a:txBody>
                    <a:bodyPr/>
                    <a:lstStyle/>
                    <a:p>
                      <a:r>
                        <a:rPr lang="en-US" sz="3200" dirty="0"/>
                        <a:t>+</a:t>
                      </a:r>
                    </a:p>
                  </a:txBody>
                  <a:tcPr anchor="ctr"/>
                </a:tc>
                <a:extLst>
                  <a:ext uri="{0D108BD9-81ED-4DB2-BD59-A6C34878D82A}">
                    <a16:rowId xmlns:a16="http://schemas.microsoft.com/office/drawing/2014/main" val="1278775922"/>
                  </a:ext>
                </a:extLst>
              </a:tr>
              <a:tr h="694156">
                <a:tc>
                  <a:txBody>
                    <a:bodyPr/>
                    <a:lstStyle/>
                    <a:p>
                      <a:r>
                        <a:rPr lang="en-US" sz="2200" b="1" dirty="0"/>
                        <a:t>Openness</a:t>
                      </a:r>
                    </a:p>
                  </a:txBody>
                  <a:tcPr anchor="ctr"/>
                </a:tc>
                <a:tc>
                  <a:txBody>
                    <a:bodyPr/>
                    <a:lstStyle/>
                    <a:p>
                      <a:r>
                        <a:rPr lang="en-US" sz="3200" dirty="0"/>
                        <a:t>+</a:t>
                      </a:r>
                    </a:p>
                  </a:txBody>
                  <a:tcPr anchor="ctr"/>
                </a:tc>
                <a:tc>
                  <a:txBody>
                    <a:bodyPr/>
                    <a:lstStyle/>
                    <a:p>
                      <a:r>
                        <a:rPr lang="en-US" sz="3200" dirty="0"/>
                        <a:t>+</a:t>
                      </a:r>
                    </a:p>
                  </a:txBody>
                  <a:tcPr anchor="ctr"/>
                </a:tc>
                <a:tc>
                  <a:txBody>
                    <a:bodyPr/>
                    <a:lstStyle/>
                    <a:p>
                      <a:endParaRPr lang="en-US" sz="3200" dirty="0"/>
                    </a:p>
                  </a:txBody>
                  <a:tcPr anchor="ctr"/>
                </a:tc>
                <a:tc>
                  <a:txBody>
                    <a:bodyPr/>
                    <a:lstStyle/>
                    <a:p>
                      <a:endParaRPr lang="en-US" sz="3200" dirty="0"/>
                    </a:p>
                  </a:txBody>
                  <a:tcPr anchor="ctr"/>
                </a:tc>
                <a:extLst>
                  <a:ext uri="{0D108BD9-81ED-4DB2-BD59-A6C34878D82A}">
                    <a16:rowId xmlns:a16="http://schemas.microsoft.com/office/drawing/2014/main" val="4195349755"/>
                  </a:ext>
                </a:extLst>
              </a:tr>
              <a:tr h="694156">
                <a:tc>
                  <a:txBody>
                    <a:bodyPr/>
                    <a:lstStyle/>
                    <a:p>
                      <a:r>
                        <a:rPr lang="en-US" sz="2200" b="1" dirty="0"/>
                        <a:t>Conscientiousness</a:t>
                      </a:r>
                    </a:p>
                  </a:txBody>
                  <a:tcPr anchor="ctr"/>
                </a:tc>
                <a:tc>
                  <a:txBody>
                    <a:bodyPr/>
                    <a:lstStyle/>
                    <a:p>
                      <a:r>
                        <a:rPr lang="en-US" sz="3200" dirty="0"/>
                        <a:t>-/+</a:t>
                      </a:r>
                    </a:p>
                  </a:txBody>
                  <a:tcPr anchor="ctr"/>
                </a:tc>
                <a:tc>
                  <a:txBody>
                    <a:bodyPr/>
                    <a:lstStyle/>
                    <a:p>
                      <a:endParaRPr lang="en-US" sz="3200" dirty="0"/>
                    </a:p>
                  </a:txBody>
                  <a:tcPr anchor="ctr"/>
                </a:tc>
                <a:tc>
                  <a:txBody>
                    <a:bodyPr/>
                    <a:lstStyle/>
                    <a:p>
                      <a:endParaRPr lang="en-US" sz="3200" dirty="0"/>
                    </a:p>
                  </a:txBody>
                  <a:tcPr anchor="ctr"/>
                </a:tc>
                <a:tc>
                  <a:txBody>
                    <a:bodyPr/>
                    <a:lstStyle/>
                    <a:p>
                      <a:r>
                        <a:rPr lang="en-US" sz="3200" dirty="0"/>
                        <a:t>-</a:t>
                      </a:r>
                    </a:p>
                  </a:txBody>
                  <a:tcPr anchor="ctr"/>
                </a:tc>
                <a:extLst>
                  <a:ext uri="{0D108BD9-81ED-4DB2-BD59-A6C34878D82A}">
                    <a16:rowId xmlns:a16="http://schemas.microsoft.com/office/drawing/2014/main" val="2093654378"/>
                  </a:ext>
                </a:extLst>
              </a:tr>
              <a:tr h="694156">
                <a:tc>
                  <a:txBody>
                    <a:bodyPr/>
                    <a:lstStyle/>
                    <a:p>
                      <a:r>
                        <a:rPr lang="en-US" sz="2200" b="1" dirty="0"/>
                        <a:t>Agreeableness</a:t>
                      </a:r>
                    </a:p>
                  </a:txBody>
                  <a:tcPr anchor="ctr"/>
                </a:tc>
                <a:tc>
                  <a:txBody>
                    <a:bodyPr/>
                    <a:lstStyle/>
                    <a:p>
                      <a:endParaRPr lang="en-US" sz="3200" dirty="0"/>
                    </a:p>
                  </a:txBody>
                  <a:tcPr anchor="ctr"/>
                </a:tc>
                <a:tc>
                  <a:txBody>
                    <a:bodyPr/>
                    <a:lstStyle/>
                    <a:p>
                      <a:endParaRPr lang="en-US" sz="3200" dirty="0"/>
                    </a:p>
                  </a:txBody>
                  <a:tcPr anchor="ctr"/>
                </a:tc>
                <a:tc>
                  <a:txBody>
                    <a:bodyPr/>
                    <a:lstStyle/>
                    <a:p>
                      <a:r>
                        <a:rPr lang="en-US" sz="3200" dirty="0"/>
                        <a:t>+</a:t>
                      </a:r>
                    </a:p>
                  </a:txBody>
                  <a:tcPr anchor="ctr"/>
                </a:tc>
                <a:tc>
                  <a:txBody>
                    <a:bodyPr/>
                    <a:lstStyle/>
                    <a:p>
                      <a:endParaRPr lang="en-US" sz="3200" dirty="0"/>
                    </a:p>
                  </a:txBody>
                  <a:tcPr anchor="ctr"/>
                </a:tc>
                <a:extLst>
                  <a:ext uri="{0D108BD9-81ED-4DB2-BD59-A6C34878D82A}">
                    <a16:rowId xmlns:a16="http://schemas.microsoft.com/office/drawing/2014/main" val="2099744263"/>
                  </a:ext>
                </a:extLst>
              </a:tr>
              <a:tr h="767841">
                <a:tc>
                  <a:txBody>
                    <a:bodyPr/>
                    <a:lstStyle/>
                    <a:p>
                      <a:r>
                        <a:rPr lang="en-US" sz="2200" b="1" dirty="0"/>
                        <a:t>Neuroticism</a:t>
                      </a:r>
                    </a:p>
                  </a:txBody>
                  <a:tcPr anchor="ctr"/>
                </a:tc>
                <a:tc>
                  <a:txBody>
                    <a:bodyPr/>
                    <a:lstStyle/>
                    <a:p>
                      <a:r>
                        <a:rPr lang="en-US" sz="3200" dirty="0"/>
                        <a:t>-</a:t>
                      </a:r>
                    </a:p>
                  </a:txBody>
                  <a:tcPr anchor="ctr"/>
                </a:tc>
                <a:tc>
                  <a:txBody>
                    <a:bodyPr/>
                    <a:lstStyle/>
                    <a:p>
                      <a:endParaRPr lang="en-US" sz="3200" dirty="0"/>
                    </a:p>
                  </a:txBody>
                  <a:tcPr anchor="ctr"/>
                </a:tc>
                <a:tc>
                  <a:txBody>
                    <a:bodyPr/>
                    <a:lstStyle/>
                    <a:p>
                      <a:endParaRPr lang="en-US" sz="3200" dirty="0"/>
                    </a:p>
                  </a:txBody>
                  <a:tcPr anchor="ctr"/>
                </a:tc>
                <a:tc>
                  <a:txBody>
                    <a:bodyPr/>
                    <a:lstStyle/>
                    <a:p>
                      <a:r>
                        <a:rPr lang="en-US" sz="3200" dirty="0"/>
                        <a:t>-</a:t>
                      </a:r>
                    </a:p>
                  </a:txBody>
                  <a:tcPr anchor="ctr"/>
                </a:tc>
                <a:extLst>
                  <a:ext uri="{0D108BD9-81ED-4DB2-BD59-A6C34878D82A}">
                    <a16:rowId xmlns:a16="http://schemas.microsoft.com/office/drawing/2014/main" val="2806322799"/>
                  </a:ext>
                </a:extLst>
              </a:tr>
            </a:tbl>
          </a:graphicData>
        </a:graphic>
      </p:graphicFrame>
    </p:spTree>
    <p:extLst>
      <p:ext uri="{BB962C8B-B14F-4D97-AF65-F5344CB8AC3E}">
        <p14:creationId xmlns:p14="http://schemas.microsoft.com/office/powerpoint/2010/main" val="18233172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F16820-5EE1-234C-8430-BC65F4E78965}"/>
              </a:ext>
            </a:extLst>
          </p:cNvPr>
          <p:cNvSpPr txBox="1">
            <a:spLocks/>
          </p:cNvSpPr>
          <p:nvPr/>
        </p:nvSpPr>
        <p:spPr>
          <a:xfrm>
            <a:off x="277091" y="1484026"/>
            <a:ext cx="11520168" cy="499676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42950" indent="-742950">
              <a:buFont typeface="+mj-lt"/>
              <a:buAutoNum type="arabicPeriod"/>
            </a:pPr>
            <a:r>
              <a:rPr lang="en-US" sz="4000" dirty="0"/>
              <a:t>How does spatial behavior develop in adolescence?</a:t>
            </a:r>
          </a:p>
          <a:p>
            <a:pPr marL="742950" indent="-742950">
              <a:buFont typeface="+mj-lt"/>
              <a:buAutoNum type="arabicPeriod"/>
            </a:pPr>
            <a:endParaRPr lang="en-US" sz="4000" dirty="0"/>
          </a:p>
          <a:p>
            <a:pPr marL="742950" indent="-742950">
              <a:buFont typeface="+mj-lt"/>
              <a:buAutoNum type="arabicPeriod"/>
            </a:pPr>
            <a:r>
              <a:rPr lang="en-US" sz="4000" dirty="0"/>
              <a:t>How are these behaviors related to personality?</a:t>
            </a:r>
          </a:p>
          <a:p>
            <a:pPr marL="742950" indent="-742950">
              <a:buFont typeface="+mj-lt"/>
              <a:buAutoNum type="arabicPeriod"/>
            </a:pPr>
            <a:endParaRPr lang="en-US" sz="4000" dirty="0"/>
          </a:p>
          <a:p>
            <a:pPr marL="742950" indent="-742950">
              <a:buFont typeface="+mj-lt"/>
              <a:buAutoNum type="arabicPeriod"/>
            </a:pPr>
            <a:r>
              <a:rPr lang="en-US" sz="4000" dirty="0"/>
              <a:t>What are the respective roles of genes and environment in spatial behavior?</a:t>
            </a:r>
          </a:p>
          <a:p>
            <a:pPr marL="0" indent="0">
              <a:buNone/>
            </a:pPr>
            <a:endParaRPr lang="en-US" sz="3300" dirty="0"/>
          </a:p>
        </p:txBody>
      </p:sp>
      <p:sp>
        <p:nvSpPr>
          <p:cNvPr id="5" name="Title 1">
            <a:extLst>
              <a:ext uri="{FF2B5EF4-FFF2-40B4-BE49-F238E27FC236}">
                <a16:creationId xmlns:a16="http://schemas.microsoft.com/office/drawing/2014/main" id="{5D5B43B1-8416-BC4D-8B17-F1396D17066F}"/>
              </a:ext>
            </a:extLst>
          </p:cNvPr>
          <p:cNvSpPr txBox="1">
            <a:spLocks/>
          </p:cNvSpPr>
          <p:nvPr/>
        </p:nvSpPr>
        <p:spPr>
          <a:xfrm>
            <a:off x="-26505" y="-30533"/>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Our Research Questions</a:t>
            </a:r>
          </a:p>
        </p:txBody>
      </p:sp>
    </p:spTree>
    <p:extLst>
      <p:ext uri="{BB962C8B-B14F-4D97-AF65-F5344CB8AC3E}">
        <p14:creationId xmlns:p14="http://schemas.microsoft.com/office/powerpoint/2010/main" val="3847372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A8D1F8-7FDA-B542-912C-209D85B201E6}"/>
              </a:ext>
            </a:extLst>
          </p:cNvPr>
          <p:cNvSpPr>
            <a:spLocks noGrp="1"/>
          </p:cNvSpPr>
          <p:nvPr>
            <p:ph idx="1"/>
          </p:nvPr>
        </p:nvSpPr>
        <p:spPr>
          <a:xfrm>
            <a:off x="0" y="723900"/>
            <a:ext cx="12192000" cy="6042660"/>
          </a:xfrm>
        </p:spPr>
        <p:txBody>
          <a:bodyPr>
            <a:noAutofit/>
          </a:bodyPr>
          <a:lstStyle/>
          <a:p>
            <a:r>
              <a:rPr lang="en-US" sz="2400" dirty="0"/>
              <a:t>Intensive longitudinal assessment</a:t>
            </a:r>
          </a:p>
          <a:p>
            <a:endParaRPr lang="en-US" sz="2400" dirty="0"/>
          </a:p>
          <a:p>
            <a:r>
              <a:rPr lang="en-US" sz="2400" dirty="0"/>
              <a:t>110 MZ and 225 DZ twin pairs (670 total participants, 400 </a:t>
            </a:r>
            <a:r>
              <a:rPr lang="en-US" sz="2400" dirty="0" err="1"/>
              <a:t>addt’l</a:t>
            </a:r>
            <a:r>
              <a:rPr lang="en-US" sz="2400" dirty="0"/>
              <a:t> twins being recruited now)</a:t>
            </a:r>
          </a:p>
          <a:p>
            <a:endParaRPr lang="en-US" sz="2400" dirty="0"/>
          </a:p>
          <a:p>
            <a:r>
              <a:rPr lang="en-US" sz="2400" dirty="0"/>
              <a:t>77.1% non-Hispanic white, 14.7% Hispanic, ~8% other</a:t>
            </a:r>
          </a:p>
          <a:p>
            <a:endParaRPr lang="en-US" sz="2400" dirty="0"/>
          </a:p>
          <a:p>
            <a:r>
              <a:rPr lang="en-US" sz="2400" dirty="0"/>
              <a:t>55% percent female</a:t>
            </a:r>
          </a:p>
          <a:p>
            <a:endParaRPr lang="en-US" sz="2400" dirty="0"/>
          </a:p>
          <a:p>
            <a:r>
              <a:rPr lang="en-US" sz="2400" dirty="0"/>
              <a:t>Intake assessment at age 14-17 and during which smartphone app is installed</a:t>
            </a:r>
          </a:p>
          <a:p>
            <a:pPr lvl="1"/>
            <a:r>
              <a:rPr lang="en-US" sz="2000" dirty="0"/>
              <a:t>The mean age at intake was 16.1 (SD=1.1) </a:t>
            </a:r>
          </a:p>
          <a:p>
            <a:endParaRPr lang="en-US" sz="2400" dirty="0"/>
          </a:p>
          <a:p>
            <a:r>
              <a:rPr lang="en-US" sz="2400" dirty="0"/>
              <a:t>Follow-up intensive longitudinal assessments for 2 years (now extended to 4 years)</a:t>
            </a:r>
          </a:p>
        </p:txBody>
      </p:sp>
      <p:sp>
        <p:nvSpPr>
          <p:cNvPr id="8" name="Title 1">
            <a:extLst>
              <a:ext uri="{FF2B5EF4-FFF2-40B4-BE49-F238E27FC236}">
                <a16:creationId xmlns:a16="http://schemas.microsoft.com/office/drawing/2014/main" id="{557D2D92-FFF0-7A4D-878F-3B867B3D4F5D}"/>
              </a:ext>
            </a:extLst>
          </p:cNvPr>
          <p:cNvSpPr txBox="1">
            <a:spLocks/>
          </p:cNvSpPr>
          <p:nvPr/>
        </p:nvSpPr>
        <p:spPr>
          <a:xfrm>
            <a:off x="0" y="-5265"/>
            <a:ext cx="12192000" cy="7291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dirty="0" err="1"/>
              <a:t>CoTwins</a:t>
            </a:r>
            <a:r>
              <a:rPr lang="en-US" sz="3300" dirty="0"/>
              <a:t>: An Online Intensively Longitudinal Study of Adolescent Twins</a:t>
            </a:r>
          </a:p>
        </p:txBody>
      </p:sp>
      <p:sp>
        <p:nvSpPr>
          <p:cNvPr id="5" name="Title 1">
            <a:extLst>
              <a:ext uri="{FF2B5EF4-FFF2-40B4-BE49-F238E27FC236}">
                <a16:creationId xmlns:a16="http://schemas.microsoft.com/office/drawing/2014/main" id="{6DD25C05-E2E4-EC40-9622-C0879B0790EC}"/>
              </a:ext>
            </a:extLst>
          </p:cNvPr>
          <p:cNvSpPr txBox="1">
            <a:spLocks/>
          </p:cNvSpPr>
          <p:nvPr/>
        </p:nvSpPr>
        <p:spPr>
          <a:xfrm>
            <a:off x="-26505" y="-48429"/>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Colorado Online Twin Study (</a:t>
            </a:r>
            <a:r>
              <a:rPr lang="en-US" sz="4000" b="1" dirty="0" err="1">
                <a:solidFill>
                  <a:srgbClr val="FFCC33"/>
                </a:solidFill>
              </a:rPr>
              <a:t>CoTwins</a:t>
            </a:r>
            <a:r>
              <a:rPr lang="en-US" sz="4000" b="1" dirty="0">
                <a:solidFill>
                  <a:srgbClr val="FFCC33"/>
                </a:solidFill>
              </a:rPr>
              <a:t>)</a:t>
            </a:r>
          </a:p>
        </p:txBody>
      </p:sp>
    </p:spTree>
    <p:extLst>
      <p:ext uri="{BB962C8B-B14F-4D97-AF65-F5344CB8AC3E}">
        <p14:creationId xmlns:p14="http://schemas.microsoft.com/office/powerpoint/2010/main" val="393769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C828697-B3BD-504D-A734-F27C04E140DB}"/>
              </a:ext>
            </a:extLst>
          </p:cNvPr>
          <p:cNvSpPr txBox="1">
            <a:spLocks/>
          </p:cNvSpPr>
          <p:nvPr/>
        </p:nvSpPr>
        <p:spPr>
          <a:xfrm>
            <a:off x="0" y="0"/>
            <a:ext cx="10515600" cy="8154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Personality Descriptive Statistics</a:t>
            </a:r>
          </a:p>
        </p:txBody>
      </p:sp>
      <p:sp>
        <p:nvSpPr>
          <p:cNvPr id="7" name="Content Placeholder 2">
            <a:extLst>
              <a:ext uri="{FF2B5EF4-FFF2-40B4-BE49-F238E27FC236}">
                <a16:creationId xmlns:a16="http://schemas.microsoft.com/office/drawing/2014/main" id="{45D4724B-A9B1-C74E-BAA5-A2A806B82918}"/>
              </a:ext>
            </a:extLst>
          </p:cNvPr>
          <p:cNvSpPr txBox="1">
            <a:spLocks/>
          </p:cNvSpPr>
          <p:nvPr/>
        </p:nvSpPr>
        <p:spPr>
          <a:xfrm>
            <a:off x="838200" y="1253331"/>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a:p>
            <a:endParaRPr lang="en-US" dirty="0"/>
          </a:p>
          <a:p>
            <a:endParaRPr lang="en-US" dirty="0"/>
          </a:p>
        </p:txBody>
      </p:sp>
      <p:graphicFrame>
        <p:nvGraphicFramePr>
          <p:cNvPr id="8" name="Table 7">
            <a:extLst>
              <a:ext uri="{FF2B5EF4-FFF2-40B4-BE49-F238E27FC236}">
                <a16:creationId xmlns:a16="http://schemas.microsoft.com/office/drawing/2014/main" id="{A5CEA48C-42D9-A143-8963-77CC85074205}"/>
              </a:ext>
            </a:extLst>
          </p:cNvPr>
          <p:cNvGraphicFramePr>
            <a:graphicFrameLocks noGrp="1"/>
          </p:cNvGraphicFramePr>
          <p:nvPr>
            <p:extLst>
              <p:ext uri="{D42A27DB-BD31-4B8C-83A1-F6EECF244321}">
                <p14:modId xmlns:p14="http://schemas.microsoft.com/office/powerpoint/2010/main" val="2402203368"/>
              </p:ext>
            </p:extLst>
          </p:nvPr>
        </p:nvGraphicFramePr>
        <p:xfrm>
          <a:off x="426720" y="1063811"/>
          <a:ext cx="11318238" cy="5371500"/>
        </p:xfrm>
        <a:graphic>
          <a:graphicData uri="http://schemas.openxmlformats.org/drawingml/2006/table">
            <a:tbl>
              <a:tblPr firstRow="1" bandRow="1">
                <a:tableStyleId>{5940675A-B579-460E-94D1-54222C63F5DA}</a:tableStyleId>
              </a:tblPr>
              <a:tblGrid>
                <a:gridCol w="3037894">
                  <a:extLst>
                    <a:ext uri="{9D8B030D-6E8A-4147-A177-3AD203B41FA5}">
                      <a16:colId xmlns:a16="http://schemas.microsoft.com/office/drawing/2014/main" val="3225131157"/>
                    </a:ext>
                  </a:extLst>
                </a:gridCol>
                <a:gridCol w="2070086">
                  <a:extLst>
                    <a:ext uri="{9D8B030D-6E8A-4147-A177-3AD203B41FA5}">
                      <a16:colId xmlns:a16="http://schemas.microsoft.com/office/drawing/2014/main" val="1863430163"/>
                    </a:ext>
                  </a:extLst>
                </a:gridCol>
                <a:gridCol w="2070086">
                  <a:extLst>
                    <a:ext uri="{9D8B030D-6E8A-4147-A177-3AD203B41FA5}">
                      <a16:colId xmlns:a16="http://schemas.microsoft.com/office/drawing/2014/main" val="1467729946"/>
                    </a:ext>
                  </a:extLst>
                </a:gridCol>
                <a:gridCol w="2070086">
                  <a:extLst>
                    <a:ext uri="{9D8B030D-6E8A-4147-A177-3AD203B41FA5}">
                      <a16:colId xmlns:a16="http://schemas.microsoft.com/office/drawing/2014/main" val="4056747747"/>
                    </a:ext>
                  </a:extLst>
                </a:gridCol>
                <a:gridCol w="2070086">
                  <a:extLst>
                    <a:ext uri="{9D8B030D-6E8A-4147-A177-3AD203B41FA5}">
                      <a16:colId xmlns:a16="http://schemas.microsoft.com/office/drawing/2014/main" val="2878785345"/>
                    </a:ext>
                  </a:extLst>
                </a:gridCol>
              </a:tblGrid>
              <a:tr h="745116">
                <a:tc>
                  <a:txBody>
                    <a:bodyPr/>
                    <a:lstStyle/>
                    <a:p>
                      <a:pPr algn="ctr"/>
                      <a:r>
                        <a:rPr lang="en-US" sz="2400" b="1" dirty="0"/>
                        <a:t>Big Five Inventory scale</a:t>
                      </a:r>
                    </a:p>
                  </a:txBody>
                  <a:tcPr/>
                </a:tc>
                <a:tc gridSpan="2">
                  <a:txBody>
                    <a:bodyPr/>
                    <a:lstStyle/>
                    <a:p>
                      <a:pPr algn="ctr"/>
                      <a:r>
                        <a:rPr lang="en-US" sz="2400" b="1" dirty="0"/>
                        <a:t>Cronbach’s Alpha</a:t>
                      </a:r>
                    </a:p>
                  </a:txBody>
                  <a:tcPr/>
                </a:tc>
                <a:tc hMerge="1">
                  <a:txBody>
                    <a:bodyPr/>
                    <a:lstStyle/>
                    <a:p>
                      <a:pPr algn="ctr"/>
                      <a:endParaRPr lang="en-US" dirty="0"/>
                    </a:p>
                  </a:txBody>
                  <a:tcPr/>
                </a:tc>
                <a:tc gridSpan="2">
                  <a:txBody>
                    <a:bodyPr/>
                    <a:lstStyle/>
                    <a:p>
                      <a:pPr algn="ctr"/>
                      <a:r>
                        <a:rPr lang="en-US" sz="2400" b="1" dirty="0"/>
                        <a:t>Mean (SD)</a:t>
                      </a:r>
                    </a:p>
                  </a:txBody>
                  <a:tcPr/>
                </a:tc>
                <a:tc hMerge="1">
                  <a:txBody>
                    <a:bodyPr/>
                    <a:lstStyle/>
                    <a:p>
                      <a:pPr algn="ctr"/>
                      <a:endParaRPr lang="en-US" dirty="0"/>
                    </a:p>
                  </a:txBody>
                  <a:tcPr/>
                </a:tc>
                <a:extLst>
                  <a:ext uri="{0D108BD9-81ED-4DB2-BD59-A6C34878D82A}">
                    <a16:rowId xmlns:a16="http://schemas.microsoft.com/office/drawing/2014/main" val="3609832140"/>
                  </a:ext>
                </a:extLst>
              </a:tr>
              <a:tr h="745116">
                <a:tc>
                  <a:txBody>
                    <a:bodyPr/>
                    <a:lstStyle/>
                    <a:p>
                      <a:pPr algn="ctr"/>
                      <a:endParaRPr lang="en-US" dirty="0"/>
                    </a:p>
                  </a:txBody>
                  <a:tcPr/>
                </a:tc>
                <a:tc>
                  <a:txBody>
                    <a:bodyPr/>
                    <a:lstStyle/>
                    <a:p>
                      <a:pPr algn="ctr"/>
                      <a:r>
                        <a:rPr lang="en-US" sz="2400" b="1" dirty="0" err="1"/>
                        <a:t>CoTwins</a:t>
                      </a:r>
                      <a:endParaRPr lang="en-US" sz="2400" b="1" dirty="0"/>
                    </a:p>
                  </a:txBody>
                  <a:tcPr/>
                </a:tc>
                <a:tc>
                  <a:txBody>
                    <a:bodyPr/>
                    <a:lstStyle/>
                    <a:p>
                      <a:pPr algn="ctr"/>
                      <a:r>
                        <a:rPr lang="en-US" sz="2400" b="1" dirty="0"/>
                        <a:t>Normative Sample</a:t>
                      </a:r>
                    </a:p>
                  </a:txBody>
                  <a:tcPr/>
                </a:tc>
                <a:tc>
                  <a:txBody>
                    <a:bodyPr/>
                    <a:lstStyle/>
                    <a:p>
                      <a:pPr algn="ctr"/>
                      <a:r>
                        <a:rPr lang="en-US" sz="2400" b="1" dirty="0" err="1"/>
                        <a:t>CoTwins</a:t>
                      </a:r>
                      <a:endParaRPr lang="en-US" sz="2400" b="1" dirty="0"/>
                    </a:p>
                  </a:txBody>
                  <a:tcPr/>
                </a:tc>
                <a:tc>
                  <a:txBody>
                    <a:bodyPr/>
                    <a:lstStyle/>
                    <a:p>
                      <a:pPr algn="ctr"/>
                      <a:r>
                        <a:rPr lang="en-US" sz="2400" b="1" dirty="0"/>
                        <a:t>Normative Sample</a:t>
                      </a:r>
                    </a:p>
                  </a:txBody>
                  <a:tcPr/>
                </a:tc>
                <a:extLst>
                  <a:ext uri="{0D108BD9-81ED-4DB2-BD59-A6C34878D82A}">
                    <a16:rowId xmlns:a16="http://schemas.microsoft.com/office/drawing/2014/main" val="1135872344"/>
                  </a:ext>
                </a:extLst>
              </a:tr>
              <a:tr h="745116">
                <a:tc>
                  <a:txBody>
                    <a:bodyPr/>
                    <a:lstStyle/>
                    <a:p>
                      <a:pPr algn="ctr"/>
                      <a:r>
                        <a:rPr lang="en-US" sz="2200" dirty="0">
                          <a:effectLst/>
                        </a:rPr>
                        <a:t>Extraversion</a:t>
                      </a:r>
                    </a:p>
                  </a:txBody>
                  <a:tcPr marL="38100" marR="38100" marT="38100" marB="38100"/>
                </a:tc>
                <a:tc>
                  <a:txBody>
                    <a:bodyPr/>
                    <a:lstStyle/>
                    <a:p>
                      <a:pPr algn="ctr"/>
                      <a:r>
                        <a:rPr lang="en-US" sz="2500" dirty="0">
                          <a:effectLst/>
                        </a:rPr>
                        <a:t>0.85</a:t>
                      </a:r>
                    </a:p>
                  </a:txBody>
                  <a:tcPr marL="38100" marR="38100" marT="38100" marB="38100"/>
                </a:tc>
                <a:tc>
                  <a:txBody>
                    <a:bodyPr/>
                    <a:lstStyle/>
                    <a:p>
                      <a:pPr algn="ctr"/>
                      <a:r>
                        <a:rPr lang="en-US" sz="2500" dirty="0">
                          <a:effectLst/>
                        </a:rPr>
                        <a:t>0.85</a:t>
                      </a:r>
                    </a:p>
                  </a:txBody>
                  <a:tcPr marL="38100" marR="38100" marT="38100" marB="38100"/>
                </a:tc>
                <a:tc>
                  <a:txBody>
                    <a:bodyPr/>
                    <a:lstStyle/>
                    <a:p>
                      <a:pPr algn="ctr"/>
                      <a:r>
                        <a:rPr lang="en-US" sz="2500" dirty="0"/>
                        <a:t>3.3 (.82)</a:t>
                      </a:r>
                    </a:p>
                  </a:txBody>
                  <a:tcPr/>
                </a:tc>
                <a:tc>
                  <a:txBody>
                    <a:bodyPr/>
                    <a:lstStyle/>
                    <a:p>
                      <a:pPr algn="ctr"/>
                      <a:r>
                        <a:rPr lang="en-US" sz="2500" dirty="0">
                          <a:effectLst/>
                        </a:rPr>
                        <a:t>3.9 (.61)</a:t>
                      </a:r>
                    </a:p>
                  </a:txBody>
                  <a:tcPr marL="38100" marR="38100" marT="38100" marB="38100"/>
                </a:tc>
                <a:extLst>
                  <a:ext uri="{0D108BD9-81ED-4DB2-BD59-A6C34878D82A}">
                    <a16:rowId xmlns:a16="http://schemas.microsoft.com/office/drawing/2014/main" val="658808597"/>
                  </a:ext>
                </a:extLst>
              </a:tr>
              <a:tr h="745116">
                <a:tc>
                  <a:txBody>
                    <a:bodyPr/>
                    <a:lstStyle/>
                    <a:p>
                      <a:pPr algn="ctr"/>
                      <a:r>
                        <a:rPr lang="en-US" sz="2200" dirty="0">
                          <a:effectLst/>
                        </a:rPr>
                        <a:t>Agreeableness</a:t>
                      </a:r>
                    </a:p>
                  </a:txBody>
                  <a:tcPr marL="38100" marR="38100" marT="38100" marB="38100"/>
                </a:tc>
                <a:tc>
                  <a:txBody>
                    <a:bodyPr/>
                    <a:lstStyle/>
                    <a:p>
                      <a:pPr algn="ctr"/>
                      <a:r>
                        <a:rPr lang="en-US" sz="2500" dirty="0">
                          <a:effectLst/>
                        </a:rPr>
                        <a:t>0.75</a:t>
                      </a:r>
                    </a:p>
                  </a:txBody>
                  <a:tcPr marL="38100" marR="38100" marT="38100" marB="38100"/>
                </a:tc>
                <a:tc>
                  <a:txBody>
                    <a:bodyPr/>
                    <a:lstStyle/>
                    <a:p>
                      <a:pPr algn="ctr"/>
                      <a:r>
                        <a:rPr lang="en-US" sz="2500" dirty="0">
                          <a:effectLst/>
                        </a:rPr>
                        <a:t>0.82</a:t>
                      </a:r>
                    </a:p>
                  </a:txBody>
                  <a:tcPr marL="38100" marR="38100" marT="38100" marB="38100"/>
                </a:tc>
                <a:tc>
                  <a:txBody>
                    <a:bodyPr/>
                    <a:lstStyle/>
                    <a:p>
                      <a:pPr algn="ctr"/>
                      <a:r>
                        <a:rPr lang="en-US" sz="2500" dirty="0"/>
                        <a:t>4.0 (.56)</a:t>
                      </a:r>
                    </a:p>
                  </a:txBody>
                  <a:tcPr/>
                </a:tc>
                <a:tc>
                  <a:txBody>
                    <a:bodyPr/>
                    <a:lstStyle/>
                    <a:p>
                      <a:pPr algn="ctr"/>
                      <a:r>
                        <a:rPr lang="en-US" sz="2500" dirty="0">
                          <a:effectLst/>
                        </a:rPr>
                        <a:t>3.6 (.61)</a:t>
                      </a:r>
                    </a:p>
                  </a:txBody>
                  <a:tcPr marL="38100" marR="38100" marT="38100" marB="38100"/>
                </a:tc>
                <a:extLst>
                  <a:ext uri="{0D108BD9-81ED-4DB2-BD59-A6C34878D82A}">
                    <a16:rowId xmlns:a16="http://schemas.microsoft.com/office/drawing/2014/main" val="1042392774"/>
                  </a:ext>
                </a:extLst>
              </a:tr>
              <a:tr h="745116">
                <a:tc>
                  <a:txBody>
                    <a:bodyPr/>
                    <a:lstStyle/>
                    <a:p>
                      <a:pPr algn="ctr"/>
                      <a:r>
                        <a:rPr lang="en-US" sz="2200" dirty="0">
                          <a:effectLst/>
                        </a:rPr>
                        <a:t>Conscientiousness</a:t>
                      </a:r>
                    </a:p>
                  </a:txBody>
                  <a:tcPr marL="38100" marR="38100" marT="38100" marB="38100"/>
                </a:tc>
                <a:tc>
                  <a:txBody>
                    <a:bodyPr/>
                    <a:lstStyle/>
                    <a:p>
                      <a:pPr algn="ctr"/>
                      <a:r>
                        <a:rPr lang="en-US" sz="2500" dirty="0">
                          <a:effectLst/>
                        </a:rPr>
                        <a:t>0.75</a:t>
                      </a:r>
                    </a:p>
                  </a:txBody>
                  <a:tcPr marL="38100" marR="38100" marT="38100" marB="38100"/>
                </a:tc>
                <a:tc>
                  <a:txBody>
                    <a:bodyPr/>
                    <a:lstStyle/>
                    <a:p>
                      <a:pPr algn="ctr"/>
                      <a:r>
                        <a:rPr lang="en-US" sz="2500" dirty="0">
                          <a:effectLst/>
                        </a:rPr>
                        <a:t>0.84</a:t>
                      </a:r>
                    </a:p>
                  </a:txBody>
                  <a:tcPr marL="38100" marR="38100" marT="38100" marB="38100"/>
                </a:tc>
                <a:tc>
                  <a:txBody>
                    <a:bodyPr/>
                    <a:lstStyle/>
                    <a:p>
                      <a:pPr algn="ctr"/>
                      <a:r>
                        <a:rPr lang="en-US" sz="2500"/>
                        <a:t>3.7 (.62)</a:t>
                      </a:r>
                      <a:endParaRPr lang="en-US" sz="2500" dirty="0"/>
                    </a:p>
                  </a:txBody>
                  <a:tcPr/>
                </a:tc>
                <a:tc>
                  <a:txBody>
                    <a:bodyPr/>
                    <a:lstStyle/>
                    <a:p>
                      <a:pPr algn="ctr"/>
                      <a:r>
                        <a:rPr lang="en-US" sz="2500" dirty="0">
                          <a:effectLst/>
                        </a:rPr>
                        <a:t>3.3 (.67)</a:t>
                      </a:r>
                    </a:p>
                  </a:txBody>
                  <a:tcPr marL="38100" marR="38100" marT="38100" marB="38100"/>
                </a:tc>
                <a:extLst>
                  <a:ext uri="{0D108BD9-81ED-4DB2-BD59-A6C34878D82A}">
                    <a16:rowId xmlns:a16="http://schemas.microsoft.com/office/drawing/2014/main" val="3001042411"/>
                  </a:ext>
                </a:extLst>
              </a:tr>
              <a:tr h="745116">
                <a:tc>
                  <a:txBody>
                    <a:bodyPr/>
                    <a:lstStyle/>
                    <a:p>
                      <a:pPr algn="ctr"/>
                      <a:r>
                        <a:rPr lang="en-US" sz="2200" dirty="0">
                          <a:effectLst/>
                        </a:rPr>
                        <a:t>Neuroticism</a:t>
                      </a:r>
                    </a:p>
                  </a:txBody>
                  <a:tcPr marL="38100" marR="38100" marT="38100" marB="38100"/>
                </a:tc>
                <a:tc>
                  <a:txBody>
                    <a:bodyPr/>
                    <a:lstStyle/>
                    <a:p>
                      <a:pPr algn="ctr"/>
                      <a:r>
                        <a:rPr lang="en-US" sz="2500" dirty="0">
                          <a:effectLst/>
                        </a:rPr>
                        <a:t>0.81</a:t>
                      </a:r>
                    </a:p>
                  </a:txBody>
                  <a:tcPr marL="38100" marR="38100" marT="38100" marB="38100"/>
                </a:tc>
                <a:tc>
                  <a:txBody>
                    <a:bodyPr/>
                    <a:lstStyle/>
                    <a:p>
                      <a:pPr algn="ctr"/>
                      <a:r>
                        <a:rPr lang="en-US" sz="2500" dirty="0">
                          <a:effectLst/>
                        </a:rPr>
                        <a:t>0.85</a:t>
                      </a:r>
                    </a:p>
                  </a:txBody>
                  <a:tcPr marL="38100" marR="38100" marT="38100" marB="38100"/>
                </a:tc>
                <a:tc>
                  <a:txBody>
                    <a:bodyPr/>
                    <a:lstStyle/>
                    <a:p>
                      <a:pPr algn="ctr"/>
                      <a:r>
                        <a:rPr lang="en-US" sz="2500" dirty="0"/>
                        <a:t>2.7 (.76)</a:t>
                      </a:r>
                    </a:p>
                  </a:txBody>
                  <a:tcPr/>
                </a:tc>
                <a:tc>
                  <a:txBody>
                    <a:bodyPr/>
                    <a:lstStyle/>
                    <a:p>
                      <a:pPr algn="ctr"/>
                      <a:r>
                        <a:rPr lang="en-US" sz="2500" dirty="0">
                          <a:effectLst/>
                        </a:rPr>
                        <a:t>1.8 (.67)</a:t>
                      </a:r>
                    </a:p>
                  </a:txBody>
                  <a:tcPr marL="38100" marR="38100" marT="38100" marB="38100"/>
                </a:tc>
                <a:extLst>
                  <a:ext uri="{0D108BD9-81ED-4DB2-BD59-A6C34878D82A}">
                    <a16:rowId xmlns:a16="http://schemas.microsoft.com/office/drawing/2014/main" val="1649333"/>
                  </a:ext>
                </a:extLst>
              </a:tr>
              <a:tr h="745116">
                <a:tc>
                  <a:txBody>
                    <a:bodyPr/>
                    <a:lstStyle/>
                    <a:p>
                      <a:pPr algn="ctr"/>
                      <a:r>
                        <a:rPr lang="en-US" sz="2200" dirty="0">
                          <a:effectLst/>
                        </a:rPr>
                        <a:t>Openness</a:t>
                      </a:r>
                    </a:p>
                  </a:txBody>
                  <a:tcPr marL="38100" marR="38100" marT="38100" marB="38100"/>
                </a:tc>
                <a:tc>
                  <a:txBody>
                    <a:bodyPr/>
                    <a:lstStyle/>
                    <a:p>
                      <a:pPr algn="ctr"/>
                      <a:r>
                        <a:rPr lang="en-US" sz="2500" dirty="0">
                          <a:effectLst/>
                        </a:rPr>
                        <a:t>0.72</a:t>
                      </a:r>
                    </a:p>
                  </a:txBody>
                  <a:tcPr marL="38100" marR="38100" marT="38100" marB="38100"/>
                </a:tc>
                <a:tc>
                  <a:txBody>
                    <a:bodyPr/>
                    <a:lstStyle/>
                    <a:p>
                      <a:pPr algn="ctr"/>
                      <a:r>
                        <a:rPr lang="en-US" sz="2500">
                          <a:effectLst/>
                        </a:rPr>
                        <a:t>0.80</a:t>
                      </a:r>
                      <a:endParaRPr lang="en-US" sz="2500" dirty="0">
                        <a:effectLst/>
                      </a:endParaRPr>
                    </a:p>
                  </a:txBody>
                  <a:tcPr marL="38100" marR="38100" marT="38100" marB="38100"/>
                </a:tc>
                <a:tc>
                  <a:txBody>
                    <a:bodyPr/>
                    <a:lstStyle/>
                    <a:p>
                      <a:pPr algn="ctr"/>
                      <a:r>
                        <a:rPr lang="en-US" sz="2500" dirty="0"/>
                        <a:t>3.5 (.56)</a:t>
                      </a:r>
                    </a:p>
                  </a:txBody>
                  <a:tcPr/>
                </a:tc>
                <a:tc>
                  <a:txBody>
                    <a:bodyPr/>
                    <a:lstStyle/>
                    <a:p>
                      <a:pPr algn="ctr"/>
                      <a:r>
                        <a:rPr lang="en-US" sz="2500" dirty="0">
                          <a:effectLst/>
                        </a:rPr>
                        <a:t>3.5 (.59)</a:t>
                      </a:r>
                    </a:p>
                  </a:txBody>
                  <a:tcPr marL="38100" marR="38100" marT="38100" marB="38100"/>
                </a:tc>
                <a:extLst>
                  <a:ext uri="{0D108BD9-81ED-4DB2-BD59-A6C34878D82A}">
                    <a16:rowId xmlns:a16="http://schemas.microsoft.com/office/drawing/2014/main" val="3778367097"/>
                  </a:ext>
                </a:extLst>
              </a:tr>
            </a:tbl>
          </a:graphicData>
        </a:graphic>
      </p:graphicFrame>
      <p:sp>
        <p:nvSpPr>
          <p:cNvPr id="3" name="TextBox 2">
            <a:extLst>
              <a:ext uri="{FF2B5EF4-FFF2-40B4-BE49-F238E27FC236}">
                <a16:creationId xmlns:a16="http://schemas.microsoft.com/office/drawing/2014/main" id="{97D58A26-C551-A246-98F9-2B47156178AD}"/>
              </a:ext>
            </a:extLst>
          </p:cNvPr>
          <p:cNvSpPr txBox="1"/>
          <p:nvPr/>
        </p:nvSpPr>
        <p:spPr>
          <a:xfrm>
            <a:off x="3132511" y="6541190"/>
            <a:ext cx="9240286" cy="369332"/>
          </a:xfrm>
          <a:prstGeom prst="rect">
            <a:avLst/>
          </a:prstGeom>
          <a:noFill/>
        </p:spPr>
        <p:txBody>
          <a:bodyPr wrap="none" rtlCol="0">
            <a:spAutoFit/>
          </a:bodyPr>
          <a:lstStyle/>
          <a:p>
            <a:r>
              <a:rPr lang="en-US" dirty="0"/>
              <a:t>John, &amp; Srivastava, 1999; Lounsbury, Tatum, Gibson, Park, Sundstrom, Hamrick,  &amp; Wilburn.,2003</a:t>
            </a:r>
          </a:p>
        </p:txBody>
      </p:sp>
      <p:sp>
        <p:nvSpPr>
          <p:cNvPr id="10" name="Title 1">
            <a:extLst>
              <a:ext uri="{FF2B5EF4-FFF2-40B4-BE49-F238E27FC236}">
                <a16:creationId xmlns:a16="http://schemas.microsoft.com/office/drawing/2014/main" id="{50F0068D-C42B-CA41-8F70-2B36DC519B4B}"/>
              </a:ext>
            </a:extLst>
          </p:cNvPr>
          <p:cNvSpPr txBox="1">
            <a:spLocks/>
          </p:cNvSpPr>
          <p:nvPr/>
        </p:nvSpPr>
        <p:spPr>
          <a:xfrm>
            <a:off x="-26505" y="-18792"/>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Personality Data Description</a:t>
            </a:r>
          </a:p>
        </p:txBody>
      </p:sp>
    </p:spTree>
    <p:extLst>
      <p:ext uri="{BB962C8B-B14F-4D97-AF65-F5344CB8AC3E}">
        <p14:creationId xmlns:p14="http://schemas.microsoft.com/office/powerpoint/2010/main" val="4178178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855B3-B18B-904D-9532-E0CE5D9CAAC6}"/>
              </a:ext>
            </a:extLst>
          </p:cNvPr>
          <p:cNvSpPr txBox="1">
            <a:spLocks/>
          </p:cNvSpPr>
          <p:nvPr/>
        </p:nvSpPr>
        <p:spPr>
          <a:xfrm>
            <a:off x="0" y="1"/>
            <a:ext cx="12192000" cy="7813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Location Data Collection and Descriptive Statistics</a:t>
            </a:r>
          </a:p>
        </p:txBody>
      </p:sp>
      <p:sp>
        <p:nvSpPr>
          <p:cNvPr id="3" name="Content Placeholder 2">
            <a:extLst>
              <a:ext uri="{FF2B5EF4-FFF2-40B4-BE49-F238E27FC236}">
                <a16:creationId xmlns:a16="http://schemas.microsoft.com/office/drawing/2014/main" id="{1D0BBA02-452A-5049-ABFB-6306E4386C44}"/>
              </a:ext>
            </a:extLst>
          </p:cNvPr>
          <p:cNvSpPr txBox="1">
            <a:spLocks/>
          </p:cNvSpPr>
          <p:nvPr/>
        </p:nvSpPr>
        <p:spPr>
          <a:xfrm>
            <a:off x="0" y="1347908"/>
            <a:ext cx="12218504" cy="5123711"/>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21,016,920 location points collected via smartphone app</a:t>
            </a:r>
          </a:p>
          <a:p>
            <a:pPr lvl="1"/>
            <a:r>
              <a:rPr lang="en-US" dirty="0"/>
              <a:t>Extracted 604,261 Stay Point</a:t>
            </a:r>
          </a:p>
          <a:p>
            <a:endParaRPr lang="en-US" dirty="0"/>
          </a:p>
          <a:p>
            <a:endParaRPr lang="en-US" dirty="0"/>
          </a:p>
          <a:p>
            <a:r>
              <a:rPr lang="en-US" dirty="0"/>
              <a:t>Derived four daily spatial behaviors based on stay points</a:t>
            </a:r>
          </a:p>
          <a:p>
            <a:pPr lvl="1"/>
            <a:r>
              <a:rPr lang="en-US" dirty="0"/>
              <a:t>Number of places visited each day</a:t>
            </a:r>
          </a:p>
          <a:p>
            <a:pPr lvl="1"/>
            <a:r>
              <a:rPr lang="en-US" dirty="0"/>
              <a:t>Daily distance traveled</a:t>
            </a:r>
          </a:p>
          <a:p>
            <a:pPr lvl="1"/>
            <a:r>
              <a:rPr lang="en-US" dirty="0"/>
              <a:t>Daily activity space</a:t>
            </a:r>
          </a:p>
          <a:p>
            <a:pPr lvl="1"/>
            <a:r>
              <a:rPr lang="en-US" dirty="0"/>
              <a:t>Daily entropy</a:t>
            </a:r>
          </a:p>
          <a:p>
            <a:pPr lvl="1"/>
            <a:endParaRPr lang="en-US" dirty="0"/>
          </a:p>
        </p:txBody>
      </p:sp>
      <p:sp>
        <p:nvSpPr>
          <p:cNvPr id="5" name="Title 1">
            <a:extLst>
              <a:ext uri="{FF2B5EF4-FFF2-40B4-BE49-F238E27FC236}">
                <a16:creationId xmlns:a16="http://schemas.microsoft.com/office/drawing/2014/main" id="{C46B97E1-383D-754E-AF8C-F67BF439EF52}"/>
              </a:ext>
            </a:extLst>
          </p:cNvPr>
          <p:cNvSpPr txBox="1">
            <a:spLocks/>
          </p:cNvSpPr>
          <p:nvPr/>
        </p:nvSpPr>
        <p:spPr>
          <a:xfrm>
            <a:off x="-26505" y="-17048"/>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Location Data Collection and Description</a:t>
            </a:r>
          </a:p>
        </p:txBody>
      </p:sp>
    </p:spTree>
    <p:extLst>
      <p:ext uri="{BB962C8B-B14F-4D97-AF65-F5344CB8AC3E}">
        <p14:creationId xmlns:p14="http://schemas.microsoft.com/office/powerpoint/2010/main" val="1380801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A8D1F8-7FDA-B542-912C-209D85B201E6}"/>
              </a:ext>
            </a:extLst>
          </p:cNvPr>
          <p:cNvSpPr>
            <a:spLocks noGrp="1"/>
          </p:cNvSpPr>
          <p:nvPr>
            <p:ph idx="1"/>
          </p:nvPr>
        </p:nvSpPr>
        <p:spPr>
          <a:xfrm>
            <a:off x="9183999" y="1577956"/>
            <a:ext cx="2663202" cy="2739885"/>
          </a:xfrm>
        </p:spPr>
        <p:txBody>
          <a:bodyPr>
            <a:normAutofit/>
          </a:bodyPr>
          <a:lstStyle/>
          <a:p>
            <a:endParaRPr lang="en-US" dirty="0"/>
          </a:p>
          <a:p>
            <a:endParaRPr lang="en-US" dirty="0"/>
          </a:p>
          <a:p>
            <a:endParaRPr lang="en-US" dirty="0"/>
          </a:p>
          <a:p>
            <a:endParaRPr lang="en-US" b="0" dirty="0"/>
          </a:p>
          <a:p>
            <a:endParaRPr lang="en-US" dirty="0"/>
          </a:p>
        </p:txBody>
      </p:sp>
      <p:sp>
        <p:nvSpPr>
          <p:cNvPr id="5" name="Title 1">
            <a:extLst>
              <a:ext uri="{FF2B5EF4-FFF2-40B4-BE49-F238E27FC236}">
                <a16:creationId xmlns:a16="http://schemas.microsoft.com/office/drawing/2014/main" id="{7B70A463-C855-7146-98CF-EF4359CC0ECD}"/>
              </a:ext>
            </a:extLst>
          </p:cNvPr>
          <p:cNvSpPr txBox="1">
            <a:spLocks/>
          </p:cNvSpPr>
          <p:nvPr/>
        </p:nvSpPr>
        <p:spPr>
          <a:xfrm>
            <a:off x="0" y="0"/>
            <a:ext cx="10515600" cy="8154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Daily Spatial Behavior is Highly Reliable</a:t>
            </a:r>
          </a:p>
        </p:txBody>
      </p:sp>
      <p:graphicFrame>
        <p:nvGraphicFramePr>
          <p:cNvPr id="2" name="Table 1">
            <a:extLst>
              <a:ext uri="{FF2B5EF4-FFF2-40B4-BE49-F238E27FC236}">
                <a16:creationId xmlns:a16="http://schemas.microsoft.com/office/drawing/2014/main" id="{5DF4C450-0548-AD47-BCE8-A67EDA839729}"/>
              </a:ext>
            </a:extLst>
          </p:cNvPr>
          <p:cNvGraphicFramePr>
            <a:graphicFrameLocks noGrp="1"/>
          </p:cNvGraphicFramePr>
          <p:nvPr>
            <p:extLst>
              <p:ext uri="{D42A27DB-BD31-4B8C-83A1-F6EECF244321}">
                <p14:modId xmlns:p14="http://schemas.microsoft.com/office/powerpoint/2010/main" val="1241113123"/>
              </p:ext>
            </p:extLst>
          </p:nvPr>
        </p:nvGraphicFramePr>
        <p:xfrm>
          <a:off x="528320" y="1265589"/>
          <a:ext cx="11135358" cy="5185695"/>
        </p:xfrm>
        <a:graphic>
          <a:graphicData uri="http://schemas.openxmlformats.org/drawingml/2006/table">
            <a:tbl>
              <a:tblPr firstRow="1" bandRow="1">
                <a:tableStyleId>{5940675A-B579-460E-94D1-54222C63F5DA}</a:tableStyleId>
              </a:tblPr>
              <a:tblGrid>
                <a:gridCol w="3657816">
                  <a:extLst>
                    <a:ext uri="{9D8B030D-6E8A-4147-A177-3AD203B41FA5}">
                      <a16:colId xmlns:a16="http://schemas.microsoft.com/office/drawing/2014/main" val="584988137"/>
                    </a:ext>
                  </a:extLst>
                </a:gridCol>
                <a:gridCol w="1705212">
                  <a:extLst>
                    <a:ext uri="{9D8B030D-6E8A-4147-A177-3AD203B41FA5}">
                      <a16:colId xmlns:a16="http://schemas.microsoft.com/office/drawing/2014/main" val="3700206675"/>
                    </a:ext>
                  </a:extLst>
                </a:gridCol>
                <a:gridCol w="2278742">
                  <a:extLst>
                    <a:ext uri="{9D8B030D-6E8A-4147-A177-3AD203B41FA5}">
                      <a16:colId xmlns:a16="http://schemas.microsoft.com/office/drawing/2014/main" val="2372014936"/>
                    </a:ext>
                  </a:extLst>
                </a:gridCol>
                <a:gridCol w="3493588">
                  <a:extLst>
                    <a:ext uri="{9D8B030D-6E8A-4147-A177-3AD203B41FA5}">
                      <a16:colId xmlns:a16="http://schemas.microsoft.com/office/drawing/2014/main" val="2677342929"/>
                    </a:ext>
                  </a:extLst>
                </a:gridCol>
              </a:tblGrid>
              <a:tr h="1037139">
                <a:tc>
                  <a:txBody>
                    <a:bodyPr/>
                    <a:lstStyle/>
                    <a:p>
                      <a:pPr algn="l"/>
                      <a:r>
                        <a:rPr lang="en-US" sz="2600" b="1" dirty="0"/>
                        <a:t>Daily </a:t>
                      </a:r>
                      <a:r>
                        <a:rPr lang="en-US" sz="2600" b="1"/>
                        <a:t>Spatial Behaviors</a:t>
                      </a:r>
                      <a:endParaRPr lang="en-US" sz="2600" b="1" dirty="0"/>
                    </a:p>
                  </a:txBody>
                  <a:tcPr/>
                </a:tc>
                <a:tc>
                  <a:txBody>
                    <a:bodyPr/>
                    <a:lstStyle/>
                    <a:p>
                      <a:pPr algn="ctr"/>
                      <a:r>
                        <a:rPr lang="en-US" sz="2600" b="1" dirty="0"/>
                        <a:t>Mean</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600" b="1" dirty="0"/>
                        <a:t>Standard Deviation</a:t>
                      </a:r>
                    </a:p>
                  </a:txBody>
                  <a:tcPr/>
                </a:tc>
                <a:tc>
                  <a:txBody>
                    <a:bodyPr/>
                    <a:lstStyle/>
                    <a:p>
                      <a:pPr algn="ctr"/>
                      <a:r>
                        <a:rPr lang="en-US" sz="2600" b="1" dirty="0"/>
                        <a:t>Split-Half Reliability</a:t>
                      </a:r>
                    </a:p>
                  </a:txBody>
                  <a:tcPr/>
                </a:tc>
                <a:extLst>
                  <a:ext uri="{0D108BD9-81ED-4DB2-BD59-A6C34878D82A}">
                    <a16:rowId xmlns:a16="http://schemas.microsoft.com/office/drawing/2014/main" val="530723321"/>
                  </a:ext>
                </a:extLst>
              </a:tr>
              <a:tr h="1037139">
                <a:tc>
                  <a:txBody>
                    <a:bodyPr/>
                    <a:lstStyle/>
                    <a:p>
                      <a:pPr algn="l"/>
                      <a:r>
                        <a:rPr lang="en-US" sz="2600" dirty="0">
                          <a:effectLst/>
                        </a:rPr>
                        <a:t>Number of Places</a:t>
                      </a:r>
                    </a:p>
                  </a:txBody>
                  <a:tcPr marL="38100" marR="38100" marT="38100" marB="38100"/>
                </a:tc>
                <a:tc>
                  <a:txBody>
                    <a:bodyPr/>
                    <a:lstStyle/>
                    <a:p>
                      <a:pPr algn="ctr"/>
                      <a:r>
                        <a:rPr lang="en-US" sz="2600" dirty="0">
                          <a:effectLst/>
                        </a:rPr>
                        <a:t>3.66</a:t>
                      </a:r>
                    </a:p>
                  </a:txBody>
                  <a:tcPr marL="38100" marR="38100" marT="38100" marB="38100"/>
                </a:tc>
                <a:tc>
                  <a:txBody>
                    <a:bodyPr/>
                    <a:lstStyle/>
                    <a:p>
                      <a:pPr algn="ctr"/>
                      <a:r>
                        <a:rPr lang="en-US" sz="2600" dirty="0">
                          <a:effectLst/>
                        </a:rPr>
                        <a:t>2.06</a:t>
                      </a:r>
                    </a:p>
                  </a:txBody>
                  <a:tcPr marL="38100" marR="38100" marT="38100" marB="38100"/>
                </a:tc>
                <a:tc>
                  <a:txBody>
                    <a:bodyPr/>
                    <a:lstStyle/>
                    <a:p>
                      <a:pPr algn="ctr"/>
                      <a:r>
                        <a:rPr lang="en-US" sz="2600" dirty="0"/>
                        <a:t>0.95</a:t>
                      </a:r>
                    </a:p>
                  </a:txBody>
                  <a:tcPr/>
                </a:tc>
                <a:extLst>
                  <a:ext uri="{0D108BD9-81ED-4DB2-BD59-A6C34878D82A}">
                    <a16:rowId xmlns:a16="http://schemas.microsoft.com/office/drawing/2014/main" val="1079140028"/>
                  </a:ext>
                </a:extLst>
              </a:tr>
              <a:tr h="1037139">
                <a:tc>
                  <a:txBody>
                    <a:bodyPr/>
                    <a:lstStyle/>
                    <a:p>
                      <a:pPr algn="l"/>
                      <a:r>
                        <a:rPr lang="en-US" sz="2600" dirty="0">
                          <a:effectLst/>
                        </a:rPr>
                        <a:t>Distance Travelled (km)</a:t>
                      </a:r>
                    </a:p>
                  </a:txBody>
                  <a:tcPr marL="38100" marR="38100" marT="38100" marB="38100"/>
                </a:tc>
                <a:tc>
                  <a:txBody>
                    <a:bodyPr/>
                    <a:lstStyle/>
                    <a:p>
                      <a:pPr algn="ctr"/>
                      <a:r>
                        <a:rPr lang="en-US" sz="2600" dirty="0">
                          <a:effectLst/>
                        </a:rPr>
                        <a:t>17.60</a:t>
                      </a:r>
                    </a:p>
                  </a:txBody>
                  <a:tcPr marL="38100" marR="38100" marT="38100" marB="38100"/>
                </a:tc>
                <a:tc>
                  <a:txBody>
                    <a:bodyPr/>
                    <a:lstStyle/>
                    <a:p>
                      <a:pPr algn="ctr"/>
                      <a:r>
                        <a:rPr lang="en-US" sz="2600" dirty="0">
                          <a:effectLst/>
                        </a:rPr>
                        <a:t>26.86</a:t>
                      </a:r>
                    </a:p>
                  </a:txBody>
                  <a:tcPr marL="38100" marR="38100" marT="38100" marB="38100"/>
                </a:tc>
                <a:tc>
                  <a:txBody>
                    <a:bodyPr/>
                    <a:lstStyle/>
                    <a:p>
                      <a:pPr algn="ctr"/>
                      <a:r>
                        <a:rPr lang="en-US" sz="2600" dirty="0"/>
                        <a:t>0.92</a:t>
                      </a:r>
                    </a:p>
                  </a:txBody>
                  <a:tcPr/>
                </a:tc>
                <a:extLst>
                  <a:ext uri="{0D108BD9-81ED-4DB2-BD59-A6C34878D82A}">
                    <a16:rowId xmlns:a16="http://schemas.microsoft.com/office/drawing/2014/main" val="1649271020"/>
                  </a:ext>
                </a:extLst>
              </a:tr>
              <a:tr h="1037139">
                <a:tc>
                  <a:txBody>
                    <a:bodyPr/>
                    <a:lstStyle/>
                    <a:p>
                      <a:pPr algn="l"/>
                      <a:r>
                        <a:rPr lang="en-US" sz="2600" dirty="0">
                          <a:effectLst/>
                        </a:rPr>
                        <a:t>Activity Space (km)</a:t>
                      </a:r>
                    </a:p>
                  </a:txBody>
                  <a:tcPr marL="38100" marR="38100" marT="38100" marB="38100"/>
                </a:tc>
                <a:tc>
                  <a:txBody>
                    <a:bodyPr/>
                    <a:lstStyle/>
                    <a:p>
                      <a:pPr algn="ctr"/>
                      <a:r>
                        <a:rPr lang="en-US" sz="2600" dirty="0">
                          <a:effectLst/>
                        </a:rPr>
                        <a:t>9.86</a:t>
                      </a:r>
                    </a:p>
                  </a:txBody>
                  <a:tcPr marL="38100" marR="38100" marT="38100" marB="38100"/>
                </a:tc>
                <a:tc>
                  <a:txBody>
                    <a:bodyPr/>
                    <a:lstStyle/>
                    <a:p>
                      <a:pPr algn="ctr"/>
                      <a:r>
                        <a:rPr lang="en-US" sz="2600" dirty="0">
                          <a:effectLst/>
                        </a:rPr>
                        <a:t>17.56</a:t>
                      </a:r>
                    </a:p>
                  </a:txBody>
                  <a:tcPr marL="38100" marR="38100" marT="38100" marB="38100"/>
                </a:tc>
                <a:tc>
                  <a:txBody>
                    <a:bodyPr/>
                    <a:lstStyle/>
                    <a:p>
                      <a:pPr algn="ctr"/>
                      <a:r>
                        <a:rPr lang="en-US" sz="2600" dirty="0"/>
                        <a:t>0.94</a:t>
                      </a:r>
                    </a:p>
                  </a:txBody>
                  <a:tcPr/>
                </a:tc>
                <a:extLst>
                  <a:ext uri="{0D108BD9-81ED-4DB2-BD59-A6C34878D82A}">
                    <a16:rowId xmlns:a16="http://schemas.microsoft.com/office/drawing/2014/main" val="1497231430"/>
                  </a:ext>
                </a:extLst>
              </a:tr>
              <a:tr h="1037139">
                <a:tc>
                  <a:txBody>
                    <a:bodyPr/>
                    <a:lstStyle/>
                    <a:p>
                      <a:pPr algn="l"/>
                      <a:r>
                        <a:rPr lang="en-US" sz="2600" dirty="0">
                          <a:effectLst/>
                        </a:rPr>
                        <a:t>Entropy</a:t>
                      </a:r>
                    </a:p>
                  </a:txBody>
                  <a:tcPr marL="38100" marR="38100" marT="38100" marB="38100"/>
                </a:tc>
                <a:tc>
                  <a:txBody>
                    <a:bodyPr/>
                    <a:lstStyle/>
                    <a:p>
                      <a:pPr algn="ctr"/>
                      <a:r>
                        <a:rPr lang="en-US" sz="2600" dirty="0">
                          <a:effectLst/>
                        </a:rPr>
                        <a:t>1.34</a:t>
                      </a:r>
                    </a:p>
                  </a:txBody>
                  <a:tcPr marL="38100" marR="38100" marT="38100" marB="38100"/>
                </a:tc>
                <a:tc>
                  <a:txBody>
                    <a:bodyPr/>
                    <a:lstStyle/>
                    <a:p>
                      <a:pPr algn="ctr"/>
                      <a:r>
                        <a:rPr lang="en-US" sz="2600" dirty="0">
                          <a:effectLst/>
                        </a:rPr>
                        <a:t>0.8</a:t>
                      </a:r>
                    </a:p>
                  </a:txBody>
                  <a:tcPr marL="38100" marR="38100" marT="38100" marB="38100"/>
                </a:tc>
                <a:tc>
                  <a:txBody>
                    <a:bodyPr/>
                    <a:lstStyle/>
                    <a:p>
                      <a:pPr algn="ctr"/>
                      <a:r>
                        <a:rPr lang="en-US" sz="2600" dirty="0"/>
                        <a:t>0.85</a:t>
                      </a:r>
                    </a:p>
                  </a:txBody>
                  <a:tcPr/>
                </a:tc>
                <a:extLst>
                  <a:ext uri="{0D108BD9-81ED-4DB2-BD59-A6C34878D82A}">
                    <a16:rowId xmlns:a16="http://schemas.microsoft.com/office/drawing/2014/main" val="3225925908"/>
                  </a:ext>
                </a:extLst>
              </a:tr>
            </a:tbl>
          </a:graphicData>
        </a:graphic>
      </p:graphicFrame>
      <p:sp>
        <p:nvSpPr>
          <p:cNvPr id="6" name="Title 1">
            <a:extLst>
              <a:ext uri="{FF2B5EF4-FFF2-40B4-BE49-F238E27FC236}">
                <a16:creationId xmlns:a16="http://schemas.microsoft.com/office/drawing/2014/main" id="{B05FD473-7FF6-8E48-ABFE-E5CA2F472B69}"/>
              </a:ext>
            </a:extLst>
          </p:cNvPr>
          <p:cNvSpPr txBox="1">
            <a:spLocks/>
          </p:cNvSpPr>
          <p:nvPr/>
        </p:nvSpPr>
        <p:spPr>
          <a:xfrm>
            <a:off x="-26505" y="-6678"/>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Daily Spatial Behavior is Highly Reliable</a:t>
            </a:r>
          </a:p>
        </p:txBody>
      </p:sp>
      <p:sp>
        <p:nvSpPr>
          <p:cNvPr id="7" name="Title 1">
            <a:extLst>
              <a:ext uri="{FF2B5EF4-FFF2-40B4-BE49-F238E27FC236}">
                <a16:creationId xmlns:a16="http://schemas.microsoft.com/office/drawing/2014/main" id="{87541ACF-A6F7-EF4F-9DB3-AF5B79AEE105}"/>
              </a:ext>
            </a:extLst>
          </p:cNvPr>
          <p:cNvSpPr txBox="1">
            <a:spLocks/>
          </p:cNvSpPr>
          <p:nvPr/>
        </p:nvSpPr>
        <p:spPr>
          <a:xfrm>
            <a:off x="-26505" y="-19714"/>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Daily Spatial Behavior is Highly Reliable</a:t>
            </a:r>
          </a:p>
        </p:txBody>
      </p:sp>
    </p:spTree>
    <p:extLst>
      <p:ext uri="{BB962C8B-B14F-4D97-AF65-F5344CB8AC3E}">
        <p14:creationId xmlns:p14="http://schemas.microsoft.com/office/powerpoint/2010/main" val="1430579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39EEA50E-5FBF-B84F-8358-FFD3ED2FC6E4}"/>
              </a:ext>
            </a:extLst>
          </p:cNvPr>
          <p:cNvPicPr>
            <a:picLocks noGrp="1" noChangeAspect="1"/>
          </p:cNvPicPr>
          <p:nvPr>
            <p:ph idx="1"/>
          </p:nvPr>
        </p:nvPicPr>
        <p:blipFill>
          <a:blip r:embed="rId3"/>
          <a:srcRect/>
          <a:stretch/>
        </p:blipFill>
        <p:spPr>
          <a:xfrm>
            <a:off x="1867019" y="960046"/>
            <a:ext cx="8457955" cy="5857613"/>
          </a:xfrm>
        </p:spPr>
      </p:pic>
      <p:sp>
        <p:nvSpPr>
          <p:cNvPr id="5" name="Title 1">
            <a:extLst>
              <a:ext uri="{FF2B5EF4-FFF2-40B4-BE49-F238E27FC236}">
                <a16:creationId xmlns:a16="http://schemas.microsoft.com/office/drawing/2014/main" id="{79DAABC4-DF86-BA4E-8877-4B6A11AE7734}"/>
              </a:ext>
            </a:extLst>
          </p:cNvPr>
          <p:cNvSpPr txBox="1">
            <a:spLocks/>
          </p:cNvSpPr>
          <p:nvPr/>
        </p:nvSpPr>
        <p:spPr>
          <a:xfrm>
            <a:off x="-26507" y="0"/>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Daily Spatial Behavior is Highly Reliable</a:t>
            </a:r>
          </a:p>
        </p:txBody>
      </p:sp>
      <p:sp>
        <p:nvSpPr>
          <p:cNvPr id="8" name="Title 1">
            <a:extLst>
              <a:ext uri="{FF2B5EF4-FFF2-40B4-BE49-F238E27FC236}">
                <a16:creationId xmlns:a16="http://schemas.microsoft.com/office/drawing/2014/main" id="{CB3F039D-F4A1-FD4F-B20D-6BC819B53233}"/>
              </a:ext>
            </a:extLst>
          </p:cNvPr>
          <p:cNvSpPr txBox="1">
            <a:spLocks/>
          </p:cNvSpPr>
          <p:nvPr/>
        </p:nvSpPr>
        <p:spPr>
          <a:xfrm>
            <a:off x="-26505" y="-19714"/>
            <a:ext cx="12245009" cy="815493"/>
          </a:xfrm>
          <a:prstGeom prst="rect">
            <a:avLst/>
          </a:prstGeom>
          <a:solidFill>
            <a:srgbClr val="7A0019"/>
          </a:solidFill>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FFCC33"/>
                </a:solidFill>
              </a:rPr>
              <a:t>Daily Spatial Behavior is Highly Reliable</a:t>
            </a:r>
          </a:p>
        </p:txBody>
      </p:sp>
      <p:sp>
        <p:nvSpPr>
          <p:cNvPr id="2" name="TextBox 1">
            <a:extLst>
              <a:ext uri="{FF2B5EF4-FFF2-40B4-BE49-F238E27FC236}">
                <a16:creationId xmlns:a16="http://schemas.microsoft.com/office/drawing/2014/main" id="{71D845A4-4C21-FC45-AB3E-A342EF84922E}"/>
              </a:ext>
            </a:extLst>
          </p:cNvPr>
          <p:cNvSpPr txBox="1"/>
          <p:nvPr/>
        </p:nvSpPr>
        <p:spPr>
          <a:xfrm>
            <a:off x="4746524" y="815493"/>
            <a:ext cx="184731" cy="477054"/>
          </a:xfrm>
          <a:prstGeom prst="rect">
            <a:avLst/>
          </a:prstGeom>
          <a:noFill/>
        </p:spPr>
        <p:txBody>
          <a:bodyPr wrap="none" rtlCol="0">
            <a:spAutoFit/>
          </a:bodyPr>
          <a:lstStyle/>
          <a:p>
            <a:endParaRPr lang="en-US" sz="2500" dirty="0"/>
          </a:p>
        </p:txBody>
      </p:sp>
    </p:spTree>
    <p:extLst>
      <p:ext uri="{BB962C8B-B14F-4D97-AF65-F5344CB8AC3E}">
        <p14:creationId xmlns:p14="http://schemas.microsoft.com/office/powerpoint/2010/main" val="22518470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25369</TotalTime>
  <Words>835</Words>
  <Application>Microsoft Office PowerPoint</Application>
  <PresentationFormat>Widescreen</PresentationFormat>
  <Paragraphs>220</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Nature of Personality and Daily Spatial Behavior: A Longitudinal Study in Adolescent Twins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Personality and Daily Spatial Behavior are Genetically Correlated: A Longitudinal Study in Adolescent Twins</dc:title>
  <dc:creator>zhouyuankeyichi@icloud.com</dc:creator>
  <cp:lastModifiedBy>Yuan Zhou</cp:lastModifiedBy>
  <cp:revision>409</cp:revision>
  <dcterms:created xsi:type="dcterms:W3CDTF">2020-03-06T19:24:50Z</dcterms:created>
  <dcterms:modified xsi:type="dcterms:W3CDTF">2021-08-25T15:57:18Z</dcterms:modified>
</cp:coreProperties>
</file>

<file path=docProps/thumbnail.jpeg>
</file>